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5"/>
  </p:notesMasterIdLst>
  <p:handoutMasterIdLst>
    <p:handoutMasterId r:id="rId24"/>
  </p:handoutMasterIdLst>
  <p:sldIdLst>
    <p:sldId id="257" r:id="rId4"/>
    <p:sldId id="905" r:id="rId6"/>
    <p:sldId id="1742" r:id="rId7"/>
    <p:sldId id="1004" r:id="rId8"/>
    <p:sldId id="1629" r:id="rId9"/>
    <p:sldId id="1791" r:id="rId10"/>
    <p:sldId id="1792" r:id="rId11"/>
    <p:sldId id="1793" r:id="rId12"/>
    <p:sldId id="1798" r:id="rId13"/>
    <p:sldId id="1794" r:id="rId14"/>
    <p:sldId id="1795" r:id="rId15"/>
    <p:sldId id="1796" r:id="rId16"/>
    <p:sldId id="1797" r:id="rId17"/>
    <p:sldId id="1551" r:id="rId18"/>
    <p:sldId id="1553" r:id="rId19"/>
    <p:sldId id="1554" r:id="rId20"/>
    <p:sldId id="1555" r:id="rId21"/>
    <p:sldId id="1556" r:id="rId22"/>
    <p:sldId id="281" r:id="rId23"/>
  </p:sldIdLst>
  <p:sldSz cx="12192000" cy="6858000"/>
  <p:notesSz cx="6858000" cy="9144000"/>
  <p:embeddedFontLst>
    <p:embeddedFont>
      <p:font typeface="华文新魏" panose="02010800040101010101" pitchFamily="2" charset="-122"/>
      <p:regular r:id="rId29"/>
    </p:embeddedFont>
    <p:embeddedFont>
      <p:font typeface="Impact" panose="020B0806030902050204" pitchFamily="34" charset="0"/>
      <p:regular r:id="rId30"/>
    </p:embeddedFont>
    <p:embeddedFont>
      <p:font typeface="黑体" panose="02010609060101010101" charset="-122"/>
      <p:regular r:id="rId31"/>
    </p:embeddedFont>
    <p:embeddedFont>
      <p:font typeface="楷体" panose="02010609060101010101" charset="-122"/>
      <p:regular r:id="rId32"/>
    </p:embeddedFont>
    <p:embeddedFont>
      <p:font typeface="Bahnschrift Light Condensed" panose="020B0502040204020203" pitchFamily="34" charset="0"/>
      <p:regular r:id="rId33"/>
    </p:embeddedFont>
    <p:embeddedFont>
      <p:font typeface="Source Serif Pro Black" panose="02040903050405020204" charset="0"/>
      <p:bold r:id="rId34"/>
    </p:embeddedFont>
    <p:embeddedFont>
      <p:font typeface="微软雅黑 Light" panose="020B0502040204020203" pitchFamily="34" charset="-122"/>
      <p:regular r:id="rId35"/>
    </p:embeddedFont>
    <p:embeddedFont>
      <p:font typeface="微软雅黑" panose="020B0503020204020204" pitchFamily="34" charset="-122"/>
      <p:regular r:id="rId36"/>
    </p:embeddedFont>
    <p:embeddedFont>
      <p:font typeface="Calibri" panose="020F0502020204030204"/>
      <p:regular r:id="rId37"/>
      <p:bold r:id="rId38"/>
      <p:italic r:id="rId39"/>
      <p:boldItalic r:id="rId40"/>
    </p:embeddedFont>
    <p:embeddedFont>
      <p:font typeface="Showcard Gothic" panose="04020904020102020604" charset="0"/>
      <p:regular r:id="rId41"/>
    </p:embeddedFont>
    <p:embeddedFont>
      <p:font typeface="等线" panose="02010600030101010101" charset="-122"/>
      <p:regular r:id="rId42"/>
    </p:embeddedFont>
    <p:embeddedFont>
      <p:font typeface="等线 Light" panose="02010600030101010101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45c4131-1962-47ac-b9d7-95a4b4758b73}">
          <p14:sldIdLst>
            <p14:sldId id="257"/>
            <p14:sldId id="905"/>
            <p14:sldId id="1742"/>
            <p14:sldId id="1004"/>
            <p14:sldId id="1629"/>
            <p14:sldId id="1791"/>
            <p14:sldId id="1792"/>
            <p14:sldId id="1793"/>
            <p14:sldId id="1798"/>
            <p14:sldId id="1794"/>
            <p14:sldId id="1795"/>
            <p14:sldId id="1796"/>
            <p14:sldId id="1797"/>
          </p14:sldIdLst>
        </p14:section>
        <p14:section name="无标题节" id="{cf59cb7c-cd74-4fa1-b743-6438425a531e}">
          <p14:sldIdLst>
            <p14:sldId id="1551"/>
            <p14:sldId id="1553"/>
            <p14:sldId id="1554"/>
            <p14:sldId id="1555"/>
            <p14:sldId id="1556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1" userDrawn="1">
          <p15:clr>
            <a:srgbClr val="A4A3A4"/>
          </p15:clr>
        </p15:guide>
        <p15:guide id="2" pos="25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AD47"/>
    <a:srgbClr val="A9D18E"/>
    <a:srgbClr val="F6B59A"/>
    <a:srgbClr val="FF31EA"/>
    <a:srgbClr val="3092F4"/>
    <a:srgbClr val="09C0FF"/>
    <a:srgbClr val="80CAFF"/>
    <a:srgbClr val="2684E2"/>
    <a:srgbClr val="117AD5"/>
    <a:srgbClr val="097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498" y="54"/>
      </p:cViewPr>
      <p:guideLst>
        <p:guide orient="horz" pos="2111"/>
        <p:guide pos="253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4" Type="http://schemas.openxmlformats.org/officeDocument/2006/relationships/tags" Target="tags/tag16.xml"/><Relationship Id="rId43" Type="http://schemas.openxmlformats.org/officeDocument/2006/relationships/font" Target="fonts/font15.fntdata"/><Relationship Id="rId42" Type="http://schemas.openxmlformats.org/officeDocument/2006/relationships/font" Target="fonts/font14.fntdata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slide" Target="slides/slide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D878E6F5-D2A1-45FC-AA02-BAAA97CEBB2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8CE6C4EC-9410-4496-A25F-D4E145F432F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7DF65-6652-4BB3-A392-39E96BA2D6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C4EC-9410-4496-A25F-D4E145F432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7000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7000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20" y="327470"/>
            <a:ext cx="2091859" cy="607314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815348" y="437980"/>
            <a:ext cx="604358" cy="216024"/>
            <a:chOff x="264939" y="188640"/>
            <a:chExt cx="604358" cy="216024"/>
          </a:xfrm>
        </p:grpSpPr>
        <p:sp>
          <p:nvSpPr>
            <p:cNvPr id="6" name="燕尾形 104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268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燕尾形 105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2684E2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燕尾形 106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2684E2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7000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2815348" y="437980"/>
            <a:ext cx="604358" cy="216024"/>
            <a:chOff x="264939" y="188640"/>
            <a:chExt cx="604358" cy="216024"/>
          </a:xfrm>
        </p:grpSpPr>
        <p:sp>
          <p:nvSpPr>
            <p:cNvPr id="6" name="燕尾形 104"/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solidFill>
              <a:srgbClr val="268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7" name="燕尾形 105"/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solidFill>
              <a:srgbClr val="2684E2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8" name="燕尾形 106"/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solidFill>
              <a:srgbClr val="2684E2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637F638-34DC-4CA9-A768-86169CA21B2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fld id="{3340476A-6D04-491F-853F-257D423EF2A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0508618" y="490675"/>
            <a:ext cx="161775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您的公司名称</a:t>
            </a:r>
            <a:endParaRPr lang="zh-CN" altLang="en-US" sz="1865" dirty="0">
              <a:solidFill>
                <a:schemeClr val="tx1">
                  <a:lumMod val="95000"/>
                  <a:lumOff val="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9879540" y="481796"/>
            <a:ext cx="649280" cy="404895"/>
            <a:chOff x="573932" y="340468"/>
            <a:chExt cx="925861" cy="577373"/>
          </a:xfrm>
        </p:grpSpPr>
        <p:sp>
          <p:nvSpPr>
            <p:cNvPr id="9" name="矩形: 圆角 8"/>
            <p:cNvSpPr/>
            <p:nvPr/>
          </p:nvSpPr>
          <p:spPr>
            <a:xfrm>
              <a:off x="573932" y="340468"/>
              <a:ext cx="903774" cy="573932"/>
            </a:xfrm>
            <a:prstGeom prst="round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73932" y="391180"/>
              <a:ext cx="925861" cy="52666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LOGO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  <a:ea typeface="思源黑体 CN Normal" panose="020B0400000000000000" pitchFamily="34" charset="-122"/>
              </a:endParaRPr>
            </a:p>
          </p:txBody>
        </p:sp>
      </p:grpSp>
      <p:graphicFrame>
        <p:nvGraphicFramePr>
          <p:cNvPr id="11" name="表格 10"/>
          <p:cNvGraphicFramePr>
            <a:graphicFrameLocks noGrp="1"/>
          </p:cNvGraphicFramePr>
          <p:nvPr userDrawn="1"/>
        </p:nvGraphicFramePr>
        <p:xfrm>
          <a:off x="1530565" y="-460539"/>
          <a:ext cx="6096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37096"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>
                    <a:solidFill>
                      <a:srgbClr val="0A97D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>
                    <a:solidFill>
                      <a:srgbClr val="0072C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>
                    <a:solidFill>
                      <a:srgbClr val="3CB499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4A03-91AF-448A-9954-517C0577E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FC946-6D13-4F8C-9740-992A906A613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11.xml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jpeg"/><Relationship Id="rId7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tags" Target="../tags/tag3.xml"/><Relationship Id="rId4" Type="http://schemas.openxmlformats.org/officeDocument/2006/relationships/image" Target="../media/image6.jpeg"/><Relationship Id="rId3" Type="http://schemas.openxmlformats.org/officeDocument/2006/relationships/tags" Target="../tags/tag2.xml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notesSlide" Target="../notesSlides/notesSlide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42" y="-1"/>
            <a:ext cx="12215024" cy="685819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" y="1979414"/>
            <a:ext cx="12211881" cy="1892495"/>
          </a:xfrm>
          <a:prstGeom prst="rect">
            <a:avLst/>
          </a:prstGeom>
          <a:solidFill>
            <a:srgbClr val="00B0F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2" name="任意多边形: 形状 31"/>
          <p:cNvSpPr/>
          <p:nvPr/>
        </p:nvSpPr>
        <p:spPr>
          <a:xfrm>
            <a:off x="4165657" y="3185802"/>
            <a:ext cx="8046225" cy="3699583"/>
          </a:xfrm>
          <a:custGeom>
            <a:avLst/>
            <a:gdLst>
              <a:gd name="connsiteX0" fmla="*/ 6034669 w 6034669"/>
              <a:gd name="connsiteY0" fmla="*/ 0 h 2774687"/>
              <a:gd name="connsiteX1" fmla="*/ 6034669 w 6034669"/>
              <a:gd name="connsiteY1" fmla="*/ 2769775 h 2774687"/>
              <a:gd name="connsiteX2" fmla="*/ 0 w 6034669"/>
              <a:gd name="connsiteY2" fmla="*/ 2774687 h 2774687"/>
              <a:gd name="connsiteX3" fmla="*/ 0 w 6034669"/>
              <a:gd name="connsiteY3" fmla="*/ 2157790 h 2774687"/>
              <a:gd name="connsiteX4" fmla="*/ 6034669 w 6034669"/>
              <a:gd name="connsiteY4" fmla="*/ 0 h 277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669" h="2774687">
                <a:moveTo>
                  <a:pt x="6034669" y="0"/>
                </a:moveTo>
                <a:lnTo>
                  <a:pt x="6034669" y="2769775"/>
                </a:lnTo>
                <a:lnTo>
                  <a:pt x="0" y="2774687"/>
                </a:lnTo>
                <a:lnTo>
                  <a:pt x="0" y="2157790"/>
                </a:lnTo>
                <a:lnTo>
                  <a:pt x="60346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9" name="任意多边形: 形状 28"/>
          <p:cNvSpPr/>
          <p:nvPr/>
        </p:nvSpPr>
        <p:spPr>
          <a:xfrm>
            <a:off x="0" y="4420347"/>
            <a:ext cx="4165656" cy="2465037"/>
          </a:xfrm>
          <a:custGeom>
            <a:avLst/>
            <a:gdLst>
              <a:gd name="connsiteX0" fmla="*/ 0 w 3376778"/>
              <a:gd name="connsiteY0" fmla="*/ 0 h 1848778"/>
              <a:gd name="connsiteX1" fmla="*/ 3359576 w 3376778"/>
              <a:gd name="connsiteY1" fmla="*/ 1235283 h 1848778"/>
              <a:gd name="connsiteX2" fmla="*/ 3376778 w 3376778"/>
              <a:gd name="connsiteY2" fmla="*/ 1229132 h 1848778"/>
              <a:gd name="connsiteX3" fmla="*/ 3376778 w 3376778"/>
              <a:gd name="connsiteY3" fmla="*/ 1846029 h 1848778"/>
              <a:gd name="connsiteX4" fmla="*/ 0 w 3376778"/>
              <a:gd name="connsiteY4" fmla="*/ 1848778 h 1848778"/>
              <a:gd name="connsiteX5" fmla="*/ 0 w 3376778"/>
              <a:gd name="connsiteY5" fmla="*/ 0 h 184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6778" h="1848778">
                <a:moveTo>
                  <a:pt x="0" y="0"/>
                </a:moveTo>
                <a:lnTo>
                  <a:pt x="3359576" y="1235283"/>
                </a:lnTo>
                <a:lnTo>
                  <a:pt x="3376778" y="1229132"/>
                </a:lnTo>
                <a:lnTo>
                  <a:pt x="3376778" y="1846029"/>
                </a:lnTo>
                <a:lnTo>
                  <a:pt x="0" y="184877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315950" y="3909054"/>
            <a:ext cx="7060637" cy="2634543"/>
            <a:chOff x="3236962" y="2931790"/>
            <a:chExt cx="5295478" cy="1975907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3256022" y="2931790"/>
              <a:ext cx="5276418" cy="192022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/>
            <p:cNvSpPr/>
            <p:nvPr/>
          </p:nvSpPr>
          <p:spPr>
            <a:xfrm>
              <a:off x="3236962" y="4763697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86478" y="4965171"/>
            <a:ext cx="3102077" cy="1262144"/>
            <a:chOff x="3236962" y="3961089"/>
            <a:chExt cx="2326558" cy="946608"/>
          </a:xfrm>
        </p:grpSpPr>
        <p:cxnSp>
          <p:nvCxnSpPr>
            <p:cNvPr id="16" name="直接连接符 15"/>
            <p:cNvCxnSpPr/>
            <p:nvPr/>
          </p:nvCxnSpPr>
          <p:spPr>
            <a:xfrm flipH="1">
              <a:off x="3256022" y="3961089"/>
              <a:ext cx="2307498" cy="890921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3236962" y="4763697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18" name="椭圆 17"/>
          <p:cNvSpPr/>
          <p:nvPr/>
        </p:nvSpPr>
        <p:spPr>
          <a:xfrm>
            <a:off x="6768075" y="5999572"/>
            <a:ext cx="240000" cy="2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338067" y="5759572"/>
            <a:ext cx="240000" cy="2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46313" y="3249178"/>
            <a:ext cx="2286000" cy="36893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二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O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二五年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·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三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lt"/>
              </a:rPr>
              <a:t>月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lt"/>
            </a:endParaRPr>
          </a:p>
        </p:txBody>
      </p:sp>
      <p:sp>
        <p:nvSpPr>
          <p:cNvPr id="25" name="TextBox 2"/>
          <p:cNvSpPr txBox="1"/>
          <p:nvPr/>
        </p:nvSpPr>
        <p:spPr>
          <a:xfrm>
            <a:off x="65989" y="2203702"/>
            <a:ext cx="12056882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教育部数据上报系统建设方案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785943" y="332144"/>
            <a:ext cx="338426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865" dirty="0">
                <a:solidFill>
                  <a:schemeClr val="bg1"/>
                </a:solidFill>
                <a:latin typeface="字魂57号-创细黑-Regular" panose="00000500000000000000" pitchFamily="2" charset="-122"/>
                <a:ea typeface="字魂57号-创细黑-Regular" panose="00000500000000000000" pitchFamily="2" charset="-122"/>
              </a:rPr>
              <a:t>创造中国教育梦</a:t>
            </a:r>
            <a:endParaRPr lang="en-US" altLang="zh-CN" sz="1865" dirty="0">
              <a:solidFill>
                <a:schemeClr val="bg1"/>
              </a:solidFill>
              <a:latin typeface="字魂57号-创细黑-Regular" panose="00000500000000000000" pitchFamily="2" charset="-122"/>
              <a:ea typeface="字魂57号-创细黑-Regular" panose="00000500000000000000" pitchFamily="2" charset="-122"/>
            </a:endParaRPr>
          </a:p>
          <a:p>
            <a:pPr algn="r"/>
            <a:r>
              <a:rPr lang="en-US" altLang="zh-CN" sz="1865" dirty="0">
                <a:solidFill>
                  <a:schemeClr val="bg1"/>
                </a:solidFill>
                <a:latin typeface="Bahnschrift Light Condensed" panose="020B0502040204020203" pitchFamily="34" charset="0"/>
                <a:ea typeface="字魂57号-创细黑-Regular" panose="00000500000000000000" pitchFamily="2" charset="-122"/>
              </a:rPr>
              <a:t>Casting  Dreams  for  Chinese  Education</a:t>
            </a:r>
            <a:endParaRPr lang="zh-CN" altLang="en-US" sz="1865" dirty="0">
              <a:solidFill>
                <a:schemeClr val="bg1"/>
              </a:solidFill>
              <a:latin typeface="Bahnschrift Light Condensed" panose="020B0502040204020203" pitchFamily="34" charset="0"/>
              <a:ea typeface="字魂57号-创细黑-Regular" panose="000005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  <p:bldP spid="29" grpId="0" animBg="1"/>
      <p:bldP spid="18" grpId="0" animBg="1"/>
      <p:bldP spid="19" grpId="0" animBg="1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3316"/>
          <a:stretch>
            <a:fillRect/>
          </a:stretch>
        </p:blipFill>
        <p:spPr>
          <a:xfrm>
            <a:off x="6608445" y="2804160"/>
            <a:ext cx="5245074" cy="2700000"/>
          </a:xfrm>
          <a:prstGeom prst="rect">
            <a:avLst/>
          </a:prstGeom>
        </p:spPr>
      </p:pic>
      <p:sp>
        <p:nvSpPr>
          <p:cNvPr id="17" name="Rectangle 5"/>
          <p:cNvSpPr/>
          <p:nvPr>
            <p:custDataLst>
              <p:tags r:id="rId2"/>
            </p:custDataLst>
          </p:nvPr>
        </p:nvSpPr>
        <p:spPr>
          <a:xfrm>
            <a:off x="0" y="1031240"/>
            <a:ext cx="12192000" cy="1675130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上报配置管理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480185"/>
            <a:ext cx="11513820" cy="1165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支持将教育部提供给学校的学校代码、用户名、密码、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AppKey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数据项进行设置，配置获取公钥接口、用户授权接口、用户授权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token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刷新接口、数据上报接口、数据上报结果查询接口、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地址查询和自动生成网络安全管理数据接口，可选择业务数据保存时自动同步，实现业务数据和上报数据的无缝衔接。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3453"/>
          <a:stretch>
            <a:fillRect/>
          </a:stretch>
        </p:blipFill>
        <p:spPr>
          <a:xfrm>
            <a:off x="339725" y="2804160"/>
            <a:ext cx="5237857" cy="27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3517"/>
          <a:stretch>
            <a:fillRect/>
          </a:stretch>
        </p:blipFill>
        <p:spPr>
          <a:xfrm>
            <a:off x="795655" y="4098925"/>
            <a:ext cx="5234499" cy="27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3277"/>
          <a:stretch>
            <a:fillRect/>
          </a:stretch>
        </p:blipFill>
        <p:spPr>
          <a:xfrm>
            <a:off x="6148705" y="4098925"/>
            <a:ext cx="5246711" cy="27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>
            <p:custDataLst>
              <p:tags r:id="rId1"/>
            </p:custDataLst>
          </p:nvPr>
        </p:nvSpPr>
        <p:spPr>
          <a:xfrm>
            <a:off x="0" y="1031240"/>
            <a:ext cx="12192000" cy="2025015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</a:t>
            </a:r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上报管理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480185"/>
            <a:ext cx="11513820" cy="1497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针对不上报数据的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时间进行设置；为学校概况数据子集、教学管理数据子集、教职工管理数据子集、学生管理数据子集、党建德育数据子集、服务管理数据子集下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张子表数据进行编辑、删除，完善数据内容，完成数据单条记录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手动上报；设置教育部要求的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61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张表自动上报执行计划的上报频率，可按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秒、分钟、小时、日、月、周和年设置并可手动暂停或恢复上报执行计划，实现数据的自动上报。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389"/>
          <a:stretch>
            <a:fillRect/>
          </a:stretch>
        </p:blipFill>
        <p:spPr>
          <a:xfrm>
            <a:off x="339725" y="3154045"/>
            <a:ext cx="4708525" cy="2425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290"/>
          <a:stretch>
            <a:fillRect/>
          </a:stretch>
        </p:blipFill>
        <p:spPr>
          <a:xfrm>
            <a:off x="2202815" y="4322445"/>
            <a:ext cx="4714030" cy="2426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3406"/>
          <a:stretch>
            <a:fillRect/>
          </a:stretch>
        </p:blipFill>
        <p:spPr>
          <a:xfrm>
            <a:off x="5463540" y="4322445"/>
            <a:ext cx="4708290" cy="24264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3347"/>
          <a:stretch>
            <a:fillRect/>
          </a:stretch>
        </p:blipFill>
        <p:spPr>
          <a:xfrm>
            <a:off x="7143750" y="3154045"/>
            <a:ext cx="4709980" cy="242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>
            <p:custDataLst>
              <p:tags r:id="rId1"/>
            </p:custDataLst>
          </p:nvPr>
        </p:nvSpPr>
        <p:spPr>
          <a:xfrm>
            <a:off x="0" y="1031240"/>
            <a:ext cx="12192000" cy="1673225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上报查询统计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480185"/>
            <a:ext cx="11513820" cy="83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数据表名称、日期范围和上报结果检索已上报数据和上报总览情况；查看今日待录入数据表和已录入数据表详情，待录入数据表查询界面提供录入数据操作；统计数据录入与上报信息，数据录入统计页面会显示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录入异常记录清单，可对其进行查看编辑和删除操作。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411"/>
          <a:stretch>
            <a:fillRect/>
          </a:stretch>
        </p:blipFill>
        <p:spPr>
          <a:xfrm>
            <a:off x="339725" y="2865755"/>
            <a:ext cx="3772263" cy="1944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3259"/>
          <a:stretch>
            <a:fillRect/>
          </a:stretch>
        </p:blipFill>
        <p:spPr>
          <a:xfrm>
            <a:off x="4206240" y="2865755"/>
            <a:ext cx="3778931" cy="194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3416"/>
          <a:stretch>
            <a:fillRect/>
          </a:stretch>
        </p:blipFill>
        <p:spPr>
          <a:xfrm>
            <a:off x="8076565" y="2865755"/>
            <a:ext cx="3773805" cy="1945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3356"/>
          <a:stretch>
            <a:fillRect/>
          </a:stretch>
        </p:blipFill>
        <p:spPr>
          <a:xfrm>
            <a:off x="431165" y="4809490"/>
            <a:ext cx="3775059" cy="1944000"/>
          </a:xfrm>
          <a:prstGeom prst="rect">
            <a:avLst/>
          </a:prstGeom>
        </p:spPr>
      </p:pic>
      <p:pic>
        <p:nvPicPr>
          <p:cNvPr id="8" name="图片 -2147482533"/>
          <p:cNvPicPr>
            <a:picLocks noChangeAspect="1"/>
          </p:cNvPicPr>
          <p:nvPr/>
        </p:nvPicPr>
        <p:blipFill>
          <a:blip r:embed="rId6"/>
          <a:srcRect l="10526" b="50"/>
          <a:stretch>
            <a:fillRect/>
          </a:stretch>
        </p:blipFill>
        <p:spPr>
          <a:xfrm>
            <a:off x="4262755" y="4761230"/>
            <a:ext cx="3757930" cy="1991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-2147482603"/>
          <p:cNvPicPr>
            <a:picLocks noChangeAspect="1"/>
          </p:cNvPicPr>
          <p:nvPr/>
        </p:nvPicPr>
        <p:blipFill>
          <a:blip r:embed="rId7"/>
          <a:srcRect l="10707"/>
          <a:stretch>
            <a:fillRect/>
          </a:stretch>
        </p:blipFill>
        <p:spPr>
          <a:xfrm>
            <a:off x="8192770" y="4761230"/>
            <a:ext cx="3657841" cy="194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>
            <p:custDataLst>
              <p:tags r:id="rId1"/>
            </p:custDataLst>
          </p:nvPr>
        </p:nvSpPr>
        <p:spPr>
          <a:xfrm>
            <a:off x="0" y="1031240"/>
            <a:ext cx="12192000" cy="988060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系统配置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480185"/>
            <a:ext cx="11513820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系统菜单树、用户权限、系统用户、各属性类别进行配置，并可对各用户的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操作日志进行查询。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491"/>
          <a:stretch>
            <a:fillRect/>
          </a:stretch>
        </p:blipFill>
        <p:spPr>
          <a:xfrm>
            <a:off x="184785" y="2149475"/>
            <a:ext cx="4320000" cy="22289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3397"/>
          <a:stretch>
            <a:fillRect/>
          </a:stretch>
        </p:blipFill>
        <p:spPr>
          <a:xfrm>
            <a:off x="1776095" y="4444365"/>
            <a:ext cx="4320000" cy="22266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3501"/>
          <a:stretch>
            <a:fillRect/>
          </a:stretch>
        </p:blipFill>
        <p:spPr>
          <a:xfrm>
            <a:off x="3935730" y="2117090"/>
            <a:ext cx="4320000" cy="22289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3518"/>
          <a:stretch>
            <a:fillRect/>
          </a:stretch>
        </p:blipFill>
        <p:spPr>
          <a:xfrm>
            <a:off x="7792720" y="2143125"/>
            <a:ext cx="4320000" cy="22283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3607"/>
          <a:stretch>
            <a:fillRect/>
          </a:stretch>
        </p:blipFill>
        <p:spPr>
          <a:xfrm>
            <a:off x="6096000" y="4444365"/>
            <a:ext cx="4320000" cy="22307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/>
          <p:cNvSpPr txBox="1"/>
          <p:nvPr userDrawn="1"/>
        </p:nvSpPr>
        <p:spPr>
          <a:xfrm>
            <a:off x="2632403" y="1591625"/>
            <a:ext cx="5583336" cy="157970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zh-CN" altLang="en-US" sz="7200" dirty="0">
                <a:gradFill>
                  <a:gsLst>
                    <a:gs pos="0">
                      <a:srgbClr val="00B0F0"/>
                    </a:gs>
                    <a:gs pos="100000">
                      <a:srgbClr val="0070C0"/>
                    </a:gs>
                  </a:gsLst>
                  <a:lin ang="10800000" scaled="0"/>
                </a:gradFill>
                <a:latin typeface="方正悠黑体" panose="02010600010101010101" charset="-122"/>
                <a:ea typeface="方正悠黑体" panose="02010600010101010101" charset="-122"/>
                <a:cs typeface="+mn-ea"/>
                <a:sym typeface="+mn-lt"/>
              </a:rPr>
              <a:t>成功案例</a:t>
            </a:r>
            <a:endParaRPr lang="zh-CN" altLang="en-US" sz="7200" dirty="0"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10800000" scaled="0"/>
              </a:gradFill>
              <a:latin typeface="方正悠黑体" panose="02010600010101010101" charset="-122"/>
              <a:ea typeface="方正悠黑体" panose="02010600010101010101" charset="-122"/>
              <a:cs typeface="+mn-ea"/>
              <a:sym typeface="+mn-lt"/>
            </a:endParaRPr>
          </a:p>
          <a:p>
            <a:pPr algn="l">
              <a:spcBef>
                <a:spcPts val="0"/>
              </a:spcBef>
            </a:pP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悠黑体" panose="02010600010101010101" charset="-122"/>
                <a:ea typeface="方正悠黑体" panose="02010600010101010101" charset="-122"/>
                <a:cs typeface="+mn-ea"/>
                <a:sym typeface="+mn-lt"/>
              </a:rPr>
              <a:t>      </a:t>
            </a:r>
            <a:r>
              <a:rPr lang="en-US" altLang="zh-CN"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charset="0"/>
                <a:ea typeface="方正悠黑体" panose="02010600010101010101" charset="-122"/>
                <a:cs typeface="Showcard Gothic" panose="04020904020102020604" charset="0"/>
                <a:sym typeface="+mn-lt"/>
              </a:rPr>
              <a:t> </a:t>
            </a:r>
            <a:r>
              <a:rPr lang="en-US" altLang="zh-CN" sz="2400" spc="16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Showcard Gothic" panose="04020904020102020604" charset="0"/>
                <a:ea typeface="方正悠黑体" panose="02010600010101010101" charset="-122"/>
                <a:cs typeface="Showcard Gothic" panose="04020904020102020604" charset="0"/>
                <a:sym typeface="+mn-lt"/>
              </a:rPr>
              <a:t> </a:t>
            </a:r>
            <a:r>
              <a:rPr lang="en-US" altLang="zh-CN" sz="2400" b="0" spc="16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Source Serif Pro Black" panose="02040903050405020204" charset="0"/>
                <a:ea typeface="方正悠黑体" panose="02010600010101010101" charset="-122"/>
                <a:cs typeface="Source Serif Pro Black" panose="02040903050405020204" charset="0"/>
                <a:sym typeface="+mn-lt"/>
              </a:rPr>
              <a:t>Successful            cases</a:t>
            </a:r>
            <a:r>
              <a:rPr sz="2400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悠黑体" panose="02010600010101010101" charset="-122"/>
                <a:ea typeface="方正悠黑体" panose="02010600010101010101" charset="-122"/>
                <a:cs typeface="+mn-ea"/>
                <a:sym typeface="+mn-lt"/>
              </a:rPr>
              <a:t> </a:t>
            </a:r>
            <a:r>
              <a:rPr sz="24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悠黑体" panose="02010600010101010101" charset="-122"/>
                <a:ea typeface="方正悠黑体" panose="02010600010101010101" charset="-122"/>
                <a:cs typeface="+mn-ea"/>
                <a:sym typeface="+mn-lt"/>
              </a:rPr>
              <a:t>      </a:t>
            </a:r>
            <a:endParaRPr sz="2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悠黑体" panose="02010600010101010101" charset="-122"/>
              <a:ea typeface="方正悠黑体" panose="02010600010101010101" charset="-122"/>
              <a:cs typeface="+mn-ea"/>
              <a:sym typeface="+mn-lt"/>
            </a:endParaRPr>
          </a:p>
        </p:txBody>
      </p:sp>
      <p:sp>
        <p:nvSpPr>
          <p:cNvPr id="35" name="直角三角形 34"/>
          <p:cNvSpPr/>
          <p:nvPr/>
        </p:nvSpPr>
        <p:spPr>
          <a:xfrm>
            <a:off x="0" y="5153024"/>
            <a:ext cx="2743797" cy="1704976"/>
          </a:xfrm>
          <a:prstGeom prst="rtTriangle">
            <a:avLst/>
          </a:prstGeom>
          <a:gradFill>
            <a:gsLst>
              <a:gs pos="0">
                <a:srgbClr val="2193B0"/>
              </a:gs>
              <a:gs pos="100000">
                <a:srgbClr val="6DD5ED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196059" y="19711"/>
            <a:ext cx="8175634" cy="8412214"/>
            <a:chOff x="5186534" y="19711"/>
            <a:chExt cx="8175634" cy="8412214"/>
          </a:xfrm>
          <a:blipFill dpi="0" rotWithShape="1">
            <a:blip r:embed="rId1"/>
            <a:srcRect/>
            <a:stretch>
              <a:fillRect l="-23000" r="-16000"/>
            </a:stretch>
          </a:blipFill>
        </p:grpSpPr>
        <p:sp>
          <p:nvSpPr>
            <p:cNvPr id="4" name="矩形 3"/>
            <p:cNvSpPr/>
            <p:nvPr/>
          </p:nvSpPr>
          <p:spPr>
            <a:xfrm rot="2700000">
              <a:off x="7748284" y="2414175"/>
              <a:ext cx="3456000" cy="345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任意多边形: 形状 14"/>
            <p:cNvSpPr/>
            <p:nvPr/>
          </p:nvSpPr>
          <p:spPr>
            <a:xfrm rot="2700000">
              <a:off x="5186534" y="4975925"/>
              <a:ext cx="3456000" cy="3456000"/>
            </a:xfrm>
            <a:custGeom>
              <a:avLst/>
              <a:gdLst>
                <a:gd name="connsiteX0" fmla="*/ 0 w 3456000"/>
                <a:gd name="connsiteY0" fmla="*/ 0 h 3456000"/>
                <a:gd name="connsiteX1" fmla="*/ 3456000 w 3456000"/>
                <a:gd name="connsiteY1" fmla="*/ 0 h 3456000"/>
                <a:gd name="connsiteX2" fmla="*/ 3456000 w 3456000"/>
                <a:gd name="connsiteY2" fmla="*/ 217895 h 3456000"/>
                <a:gd name="connsiteX3" fmla="*/ 217895 w 3456000"/>
                <a:gd name="connsiteY3" fmla="*/ 3456000 h 3456000"/>
                <a:gd name="connsiteX4" fmla="*/ 0 w 3456000"/>
                <a:gd name="connsiteY4" fmla="*/ 3456000 h 34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000" h="3456000">
                  <a:moveTo>
                    <a:pt x="0" y="0"/>
                  </a:moveTo>
                  <a:lnTo>
                    <a:pt x="3456000" y="0"/>
                  </a:lnTo>
                  <a:lnTo>
                    <a:pt x="3456000" y="217895"/>
                  </a:lnTo>
                  <a:lnTo>
                    <a:pt x="217895" y="3456000"/>
                  </a:lnTo>
                  <a:lnTo>
                    <a:pt x="0" y="3456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: 形状 12"/>
            <p:cNvSpPr/>
            <p:nvPr/>
          </p:nvSpPr>
          <p:spPr>
            <a:xfrm rot="2700000">
              <a:off x="10142747" y="256290"/>
              <a:ext cx="3456000" cy="2982842"/>
            </a:xfrm>
            <a:custGeom>
              <a:avLst/>
              <a:gdLst>
                <a:gd name="connsiteX0" fmla="*/ 0 w 3456000"/>
                <a:gd name="connsiteY0" fmla="*/ 747784 h 2982842"/>
                <a:gd name="connsiteX1" fmla="*/ 747783 w 3456000"/>
                <a:gd name="connsiteY1" fmla="*/ 0 h 2982842"/>
                <a:gd name="connsiteX2" fmla="*/ 3456000 w 3456000"/>
                <a:gd name="connsiteY2" fmla="*/ 2708217 h 2982842"/>
                <a:gd name="connsiteX3" fmla="*/ 3456000 w 3456000"/>
                <a:gd name="connsiteY3" fmla="*/ 2982842 h 2982842"/>
                <a:gd name="connsiteX4" fmla="*/ 0 w 3456000"/>
                <a:gd name="connsiteY4" fmla="*/ 2982842 h 298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000" h="2982842">
                  <a:moveTo>
                    <a:pt x="0" y="747784"/>
                  </a:moveTo>
                  <a:lnTo>
                    <a:pt x="747783" y="0"/>
                  </a:lnTo>
                  <a:lnTo>
                    <a:pt x="3456000" y="2708217"/>
                  </a:lnTo>
                  <a:lnTo>
                    <a:pt x="3456000" y="2982842"/>
                  </a:lnTo>
                  <a:lnTo>
                    <a:pt x="0" y="29828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任意多边形: 形状 19"/>
          <p:cNvSpPr/>
          <p:nvPr/>
        </p:nvSpPr>
        <p:spPr>
          <a:xfrm rot="2700000">
            <a:off x="7383440" y="-1468943"/>
            <a:ext cx="2937886" cy="2937886"/>
          </a:xfrm>
          <a:custGeom>
            <a:avLst/>
            <a:gdLst>
              <a:gd name="connsiteX0" fmla="*/ 0 w 2937886"/>
              <a:gd name="connsiteY0" fmla="*/ 2937886 h 2937886"/>
              <a:gd name="connsiteX1" fmla="*/ 2937886 w 2937886"/>
              <a:gd name="connsiteY1" fmla="*/ 0 h 2937886"/>
              <a:gd name="connsiteX2" fmla="*/ 2937886 w 2937886"/>
              <a:gd name="connsiteY2" fmla="*/ 2937886 h 29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7886" h="2937886">
                <a:moveTo>
                  <a:pt x="0" y="2937886"/>
                </a:moveTo>
                <a:lnTo>
                  <a:pt x="2937886" y="0"/>
                </a:lnTo>
                <a:lnTo>
                  <a:pt x="2937886" y="2937886"/>
                </a:lnTo>
                <a:close/>
              </a:path>
            </a:pathLst>
          </a:custGeom>
          <a:gradFill flip="none" rotWithShape="1">
            <a:gsLst>
              <a:gs pos="0">
                <a:srgbClr val="2193B0"/>
              </a:gs>
              <a:gs pos="100000">
                <a:srgbClr val="6DD5E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: 形状 25"/>
          <p:cNvSpPr/>
          <p:nvPr/>
        </p:nvSpPr>
        <p:spPr>
          <a:xfrm rot="2700000">
            <a:off x="10533161" y="4227438"/>
            <a:ext cx="1943450" cy="3886899"/>
          </a:xfrm>
          <a:custGeom>
            <a:avLst/>
            <a:gdLst>
              <a:gd name="connsiteX0" fmla="*/ 0 w 1943450"/>
              <a:gd name="connsiteY0" fmla="*/ 0 h 3886899"/>
              <a:gd name="connsiteX1" fmla="*/ 1943450 w 1943450"/>
              <a:gd name="connsiteY1" fmla="*/ 1943449 h 3886899"/>
              <a:gd name="connsiteX2" fmla="*/ 0 w 1943450"/>
              <a:gd name="connsiteY2" fmla="*/ 3886899 h 388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450" h="3886899">
                <a:moveTo>
                  <a:pt x="0" y="0"/>
                </a:moveTo>
                <a:lnTo>
                  <a:pt x="1943450" y="1943449"/>
                </a:lnTo>
                <a:lnTo>
                  <a:pt x="0" y="3886899"/>
                </a:lnTo>
                <a:close/>
              </a:path>
            </a:pathLst>
          </a:custGeom>
          <a:gradFill>
            <a:gsLst>
              <a:gs pos="0">
                <a:srgbClr val="2193B0"/>
              </a:gs>
              <a:gs pos="100000">
                <a:srgbClr val="6DD5ED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71195" y="1273175"/>
            <a:ext cx="2073275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3800">
                <a:gradFill>
                  <a:gsLst>
                    <a:gs pos="0">
                      <a:srgbClr val="2193B0"/>
                    </a:gs>
                    <a:gs pos="100000">
                      <a:srgbClr val="6DD5ED"/>
                    </a:gs>
                  </a:gsLst>
                  <a:lin ang="8100000" scaled="1"/>
                </a:gra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03</a:t>
            </a:r>
            <a:endParaRPr lang="en-US" altLang="zh-CN" sz="13800">
              <a:gradFill>
                <a:gsLst>
                  <a:gs pos="0">
                    <a:srgbClr val="2193B0"/>
                  </a:gs>
                  <a:gs pos="100000">
                    <a:srgbClr val="6DD5ED"/>
                  </a:gs>
                </a:gsLst>
                <a:lin ang="8100000" scaled="1"/>
              </a:gra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089910" y="1542415"/>
            <a:ext cx="0" cy="162877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六、</a:t>
              </a:r>
              <a:r>
                <a:rPr lang="en-US" altLang="zh-CN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 </a:t>
              </a:r>
              <a:r>
                <a:rPr lang="zh-CN" altLang="en-US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成功案例</a:t>
              </a:r>
              <a:endParaRPr lang="zh-CN" altLang="en-US" sz="2665" dirty="0">
                <a:solidFill>
                  <a:schemeClr val="bg1"/>
                </a:solidFill>
                <a:latin typeface="Impact" panose="020B0806030902050204" pitchFamily="34" charset="0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3" name="Rectangle 5"/>
          <p:cNvSpPr/>
          <p:nvPr/>
        </p:nvSpPr>
        <p:spPr>
          <a:xfrm>
            <a:off x="0" y="1078865"/>
            <a:ext cx="12192000" cy="2047875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39700" y="1097280"/>
            <a:ext cx="118344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5080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张家港中等专业学校</a:t>
            </a:r>
            <a:endParaRPr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064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江苏省张家港中等专业学校是张家港市首批国家级重点职中，有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“3+4”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“3+3”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、五年一贯制、对口单招、三年制中专等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个办学层次。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学校是首批国家改革发展示范校、江苏省四星级职业学校、江苏省高水平示范性职业学校、江苏省领航职业学校建设单位，获评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全国教育系统先进集体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，江苏省职业院校教学、德育管理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年升格为江苏联合职业技术学院张家港分院，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年被评为全国第七届黄炎培职业教育优秀学校奖。</a:t>
            </a:r>
            <a:endParaRPr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3592"/>
          <a:stretch>
            <a:fillRect/>
          </a:stretch>
        </p:blipFill>
        <p:spPr>
          <a:xfrm>
            <a:off x="6415405" y="3291205"/>
            <a:ext cx="5247005" cy="3434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591"/>
          <a:stretch>
            <a:fillRect/>
          </a:stretch>
        </p:blipFill>
        <p:spPr>
          <a:xfrm>
            <a:off x="558800" y="3272155"/>
            <a:ext cx="5372100" cy="34544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六、</a:t>
              </a:r>
              <a:r>
                <a:rPr lang="en-US" altLang="zh-CN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 </a:t>
              </a:r>
              <a:r>
                <a:rPr lang="zh-CN" altLang="en-US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成功案例</a:t>
              </a:r>
              <a:endParaRPr lang="zh-CN" altLang="en-US" sz="2665" dirty="0">
                <a:solidFill>
                  <a:schemeClr val="bg1"/>
                </a:solidFill>
                <a:latin typeface="Impact" panose="020B0806030902050204" pitchFamily="34" charset="0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3" name="Rectangle 5"/>
          <p:cNvSpPr/>
          <p:nvPr/>
        </p:nvSpPr>
        <p:spPr>
          <a:xfrm>
            <a:off x="0" y="1078865"/>
            <a:ext cx="12192000" cy="1981835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39700" y="1030605"/>
            <a:ext cx="118344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5080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武汉问津职业</a:t>
            </a:r>
            <a:r>
              <a:rPr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endParaRPr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064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武汉问津职业学校是教育局主管的全日制中等职业学校，是国家级重点中等职业学校、首批国家中等职业教育改革发展示范学校、首批国家教学诊改试点学校、全国中职教育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“100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重点建设学校、教育部首批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“1+X”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技能证书培训试点校；湖北省校园文化建设百强学校、湖北省农村职教学会理事学校；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是一所同时开展职业高中、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“3+2”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中高职分段教育的综合性职业学校；先后被评为全国职业教育先进单位、全国党建工作先进单位。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图片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3215005"/>
            <a:ext cx="5903595" cy="3375025"/>
          </a:xfrm>
          <a:prstGeom prst="rect">
            <a:avLst/>
          </a:prstGeom>
        </p:spPr>
      </p:pic>
      <p:pic>
        <p:nvPicPr>
          <p:cNvPr id="7" name="图片 6" descr="图片6"/>
          <p:cNvPicPr>
            <a:picLocks noChangeAspect="1"/>
          </p:cNvPicPr>
          <p:nvPr/>
        </p:nvPicPr>
        <p:blipFill>
          <a:blip r:embed="rId2"/>
          <a:srcRect t="23478" b="72"/>
          <a:stretch>
            <a:fillRect/>
          </a:stretch>
        </p:blipFill>
        <p:spPr>
          <a:xfrm>
            <a:off x="6188075" y="3215005"/>
            <a:ext cx="5879465" cy="337185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六、</a:t>
              </a:r>
              <a:r>
                <a:rPr lang="en-US" altLang="zh-CN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 </a:t>
              </a:r>
              <a:r>
                <a:rPr lang="zh-CN" altLang="en-US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成功案例</a:t>
              </a:r>
              <a:endParaRPr lang="zh-CN" altLang="en-US" sz="2665" dirty="0">
                <a:solidFill>
                  <a:schemeClr val="bg1"/>
                </a:solidFill>
                <a:latin typeface="Impact" panose="020B0806030902050204" pitchFamily="34" charset="0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3" name="Rectangle 5"/>
          <p:cNvSpPr/>
          <p:nvPr/>
        </p:nvSpPr>
        <p:spPr>
          <a:xfrm>
            <a:off x="0" y="1078865"/>
            <a:ext cx="12192000" cy="2350770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39700" y="1030605"/>
            <a:ext cx="1183449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50800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湖北赤壁职教（</a:t>
            </a:r>
            <a:r>
              <a:rPr 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集团）</a:t>
            </a:r>
            <a:r>
              <a:rPr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学校</a:t>
            </a:r>
            <a:endParaRPr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indent="4064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湖北赤壁职教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集团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)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学校是赤壁市唯一的一所公办中等职业学校，整合湖北省蒲圻师范学校、赤壁市广播电视大学、赤壁市职业教育中心、赤壁市技工学校等公办职教资源而成。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学校曾荣获湖北省首批重点职业高中、湖北省办学水平优秀学校、湖北省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“512”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工程合格学校、国家级重点中等职业学校等省级和国家级荣誉。此外，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学校还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与咸宁职业技术学院等院校开展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“3+2”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联合办学，同维达力实业等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余家企业建立校企合作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，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是湖北省技能培训定点机构、赤壁市公共就业实训基地、国家级非物质文化遗产青砖茶传承学校。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7" name="图片 6" descr="640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89015" y="3575050"/>
            <a:ext cx="5558155" cy="313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2486"/>
          <a:stretch>
            <a:fillRect/>
          </a:stretch>
        </p:blipFill>
        <p:spPr>
          <a:xfrm>
            <a:off x="521970" y="3575050"/>
            <a:ext cx="5349851" cy="3132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5"/>
          <p:cNvSpPr/>
          <p:nvPr/>
        </p:nvSpPr>
        <p:spPr>
          <a:xfrm>
            <a:off x="0" y="4922520"/>
            <a:ext cx="12192000" cy="1935480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六、</a:t>
              </a:r>
              <a:r>
                <a:rPr lang="en-US" altLang="zh-CN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 </a:t>
              </a:r>
              <a:r>
                <a:rPr lang="zh-CN" altLang="en-US" sz="2665" dirty="0">
                  <a:solidFill>
                    <a:schemeClr val="bg1"/>
                  </a:solidFill>
                  <a:latin typeface="Impact" panose="020B0806030902050204" pitchFamily="34" charset="0"/>
                  <a:ea typeface="思源黑体 CN Normal" panose="020B0400000000000000" pitchFamily="34" charset="-122"/>
                </a:rPr>
                <a:t>成功案例</a:t>
              </a:r>
              <a:endParaRPr lang="zh-CN" altLang="en-US" sz="2665" dirty="0">
                <a:solidFill>
                  <a:schemeClr val="bg1"/>
                </a:solidFill>
                <a:latin typeface="Impact" panose="020B0806030902050204" pitchFamily="34" charset="0"/>
                <a:ea typeface="思源黑体 CN Normal" panose="020B0400000000000000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50315" y="939165"/>
            <a:ext cx="9620250" cy="5803265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/>
          <a:srcRect l="1960" t="15013" b="4273"/>
          <a:stretch>
            <a:fillRect/>
          </a:stretch>
        </p:blipFill>
        <p:spPr>
          <a:xfrm>
            <a:off x="7423" y="-52912"/>
            <a:ext cx="12204459" cy="69109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2913"/>
            <a:ext cx="12184577" cy="691110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" y="2482754"/>
            <a:ext cx="12192001" cy="1892495"/>
          </a:xfrm>
          <a:prstGeom prst="rect">
            <a:avLst/>
          </a:prstGeom>
          <a:solidFill>
            <a:srgbClr val="00B0F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32" name="任意多边形: 形状 31"/>
          <p:cNvSpPr/>
          <p:nvPr/>
        </p:nvSpPr>
        <p:spPr>
          <a:xfrm>
            <a:off x="4165657" y="3185802"/>
            <a:ext cx="8046225" cy="3699583"/>
          </a:xfrm>
          <a:custGeom>
            <a:avLst/>
            <a:gdLst>
              <a:gd name="connsiteX0" fmla="*/ 6034669 w 6034669"/>
              <a:gd name="connsiteY0" fmla="*/ 0 h 2774687"/>
              <a:gd name="connsiteX1" fmla="*/ 6034669 w 6034669"/>
              <a:gd name="connsiteY1" fmla="*/ 2769775 h 2774687"/>
              <a:gd name="connsiteX2" fmla="*/ 0 w 6034669"/>
              <a:gd name="connsiteY2" fmla="*/ 2774687 h 2774687"/>
              <a:gd name="connsiteX3" fmla="*/ 0 w 6034669"/>
              <a:gd name="connsiteY3" fmla="*/ 2157790 h 2774687"/>
              <a:gd name="connsiteX4" fmla="*/ 6034669 w 6034669"/>
              <a:gd name="connsiteY4" fmla="*/ 0 h 277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669" h="2774687">
                <a:moveTo>
                  <a:pt x="6034669" y="0"/>
                </a:moveTo>
                <a:lnTo>
                  <a:pt x="6034669" y="2769775"/>
                </a:lnTo>
                <a:lnTo>
                  <a:pt x="0" y="2774687"/>
                </a:lnTo>
                <a:lnTo>
                  <a:pt x="0" y="2157790"/>
                </a:lnTo>
                <a:lnTo>
                  <a:pt x="60346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9" name="任意多边形: 形状 28"/>
          <p:cNvSpPr/>
          <p:nvPr/>
        </p:nvSpPr>
        <p:spPr>
          <a:xfrm>
            <a:off x="0" y="4420347"/>
            <a:ext cx="4165656" cy="2465037"/>
          </a:xfrm>
          <a:custGeom>
            <a:avLst/>
            <a:gdLst>
              <a:gd name="connsiteX0" fmla="*/ 0 w 3376778"/>
              <a:gd name="connsiteY0" fmla="*/ 0 h 1848778"/>
              <a:gd name="connsiteX1" fmla="*/ 3359576 w 3376778"/>
              <a:gd name="connsiteY1" fmla="*/ 1235283 h 1848778"/>
              <a:gd name="connsiteX2" fmla="*/ 3376778 w 3376778"/>
              <a:gd name="connsiteY2" fmla="*/ 1229132 h 1848778"/>
              <a:gd name="connsiteX3" fmla="*/ 3376778 w 3376778"/>
              <a:gd name="connsiteY3" fmla="*/ 1846029 h 1848778"/>
              <a:gd name="connsiteX4" fmla="*/ 0 w 3376778"/>
              <a:gd name="connsiteY4" fmla="*/ 1848778 h 1848778"/>
              <a:gd name="connsiteX5" fmla="*/ 0 w 3376778"/>
              <a:gd name="connsiteY5" fmla="*/ 0 h 184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6778" h="1848778">
                <a:moveTo>
                  <a:pt x="0" y="0"/>
                </a:moveTo>
                <a:lnTo>
                  <a:pt x="3359576" y="1235283"/>
                </a:lnTo>
                <a:lnTo>
                  <a:pt x="3376778" y="1229132"/>
                </a:lnTo>
                <a:lnTo>
                  <a:pt x="3376778" y="1846029"/>
                </a:lnTo>
                <a:lnTo>
                  <a:pt x="0" y="184877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315950" y="3909054"/>
            <a:ext cx="7060637" cy="2634543"/>
            <a:chOff x="3236962" y="2931790"/>
            <a:chExt cx="5295478" cy="1975907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3256022" y="2931790"/>
              <a:ext cx="5276418" cy="1920220"/>
            </a:xfrm>
            <a:prstGeom prst="line">
              <a:avLst/>
            </a:prstGeom>
            <a:ln w="158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/>
            <p:cNvSpPr/>
            <p:nvPr/>
          </p:nvSpPr>
          <p:spPr>
            <a:xfrm>
              <a:off x="3236962" y="4763697"/>
              <a:ext cx="144000" cy="144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86478" y="4965171"/>
            <a:ext cx="3102077" cy="1262144"/>
            <a:chOff x="3236962" y="3961089"/>
            <a:chExt cx="2326558" cy="946608"/>
          </a:xfrm>
        </p:grpSpPr>
        <p:cxnSp>
          <p:nvCxnSpPr>
            <p:cNvPr id="16" name="直接连接符 15"/>
            <p:cNvCxnSpPr/>
            <p:nvPr/>
          </p:nvCxnSpPr>
          <p:spPr>
            <a:xfrm flipH="1">
              <a:off x="3256022" y="3961089"/>
              <a:ext cx="2307498" cy="890921"/>
            </a:xfrm>
            <a:prstGeom prst="line">
              <a:avLst/>
            </a:prstGeom>
            <a:ln w="158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3236962" y="4763697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18" name="椭圆 17"/>
          <p:cNvSpPr/>
          <p:nvPr/>
        </p:nvSpPr>
        <p:spPr>
          <a:xfrm>
            <a:off x="6768075" y="5999572"/>
            <a:ext cx="240000" cy="24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338067" y="5759572"/>
            <a:ext cx="240000" cy="24000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TextBox 2"/>
          <p:cNvSpPr txBox="1"/>
          <p:nvPr/>
        </p:nvSpPr>
        <p:spPr>
          <a:xfrm>
            <a:off x="1456660" y="2906017"/>
            <a:ext cx="750065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合作 助力 双赢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7734" y="2595880"/>
            <a:ext cx="48691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创造中国教育梦   让梦想插上翅膀  飞得更高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85943" y="332144"/>
            <a:ext cx="338426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865" dirty="0">
                <a:solidFill>
                  <a:srgbClr val="00B0F0"/>
                </a:solidFill>
                <a:latin typeface="字魂57号-创细黑-Regular" panose="00000500000000000000" pitchFamily="2" charset="-122"/>
                <a:ea typeface="字魂57号-创细黑-Regular" panose="00000500000000000000" pitchFamily="2" charset="-122"/>
              </a:rPr>
              <a:t>创造中国教育梦</a:t>
            </a:r>
            <a:endParaRPr lang="en-US" altLang="zh-CN" sz="1865" dirty="0">
              <a:solidFill>
                <a:srgbClr val="00B0F0"/>
              </a:solidFill>
              <a:latin typeface="字魂57号-创细黑-Regular" panose="00000500000000000000" pitchFamily="2" charset="-122"/>
              <a:ea typeface="字魂57号-创细黑-Regular" panose="00000500000000000000" pitchFamily="2" charset="-122"/>
            </a:endParaRPr>
          </a:p>
          <a:p>
            <a:pPr algn="r"/>
            <a:r>
              <a:rPr lang="en-US" altLang="zh-CN" sz="1865" dirty="0">
                <a:solidFill>
                  <a:srgbClr val="00B0F0"/>
                </a:solidFill>
                <a:latin typeface="Bahnschrift Light Condensed" panose="020B0502040204020203" pitchFamily="34" charset="0"/>
                <a:ea typeface="字魂57号-创细黑-Regular" panose="00000500000000000000" pitchFamily="2" charset="-122"/>
              </a:rPr>
              <a:t>Casting  Dreams  for  Chinese  Education</a:t>
            </a:r>
            <a:endParaRPr lang="zh-CN" altLang="en-US" sz="1865" dirty="0">
              <a:solidFill>
                <a:srgbClr val="00B0F0"/>
              </a:solidFill>
              <a:latin typeface="Bahnschrift Light Condensed" panose="020B0502040204020203" pitchFamily="34" charset="0"/>
              <a:ea typeface="字魂57号-创细黑-Regular" panose="00000500000000000000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  <p:bldP spid="29" grpId="0" animBg="1"/>
      <p:bldP spid="18" grpId="0" animBg="1"/>
      <p:bldP spid="19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/>
          <p:cNvSpPr txBox="1"/>
          <p:nvPr userDrawn="1"/>
        </p:nvSpPr>
        <p:spPr>
          <a:xfrm>
            <a:off x="2632403" y="1591625"/>
            <a:ext cx="5583336" cy="157970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zh-CN" altLang="en-US" sz="7200" dirty="0">
                <a:gradFill>
                  <a:gsLst>
                    <a:gs pos="0">
                      <a:srgbClr val="00B0F0"/>
                    </a:gs>
                    <a:gs pos="100000">
                      <a:srgbClr val="0070C0"/>
                    </a:gs>
                  </a:gsLst>
                  <a:lin ang="10800000" scaled="0"/>
                </a:gradFill>
                <a:latin typeface="方正悠黑体" panose="02010600010101010101" charset="-122"/>
                <a:ea typeface="方正悠黑体" panose="02010600010101010101" charset="-122"/>
                <a:cs typeface="+mn-ea"/>
                <a:sym typeface="+mn-lt"/>
              </a:rPr>
              <a:t>政策背景</a:t>
            </a:r>
            <a:endParaRPr lang="zh-CN" altLang="en-US" sz="7200" dirty="0"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10800000" scaled="0"/>
              </a:gradFill>
              <a:latin typeface="方正悠黑体" panose="02010600010101010101" charset="-122"/>
              <a:ea typeface="方正悠黑体" panose="02010600010101010101" charset="-122"/>
              <a:cs typeface="+mn-ea"/>
              <a:sym typeface="+mn-lt"/>
            </a:endParaRPr>
          </a:p>
          <a:p>
            <a:pPr algn="ctr">
              <a:spcBef>
                <a:spcPts val="0"/>
              </a:spcBef>
            </a:pPr>
            <a:r>
              <a:rPr sz="2400" b="0" spc="16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Source Serif Pro Black" panose="02040903050405020204" charset="0"/>
                <a:ea typeface="方正悠黑体" panose="02010600010101010101" charset="-122"/>
                <a:cs typeface="Source Serif Pro Black" panose="02040903050405020204" charset="0"/>
                <a:sym typeface="+mn-lt"/>
              </a:rPr>
              <a:t>Features</a:t>
            </a:r>
            <a:endParaRPr sz="2400" b="0" spc="16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Source Serif Pro Black" panose="02040903050405020204" charset="0"/>
              <a:ea typeface="方正悠黑体" panose="02010600010101010101" charset="-122"/>
              <a:cs typeface="Source Serif Pro Black" panose="02040903050405020204" charset="0"/>
              <a:sym typeface="+mn-lt"/>
            </a:endParaRPr>
          </a:p>
        </p:txBody>
      </p:sp>
      <p:sp>
        <p:nvSpPr>
          <p:cNvPr id="35" name="直角三角形 34"/>
          <p:cNvSpPr/>
          <p:nvPr/>
        </p:nvSpPr>
        <p:spPr>
          <a:xfrm>
            <a:off x="0" y="5153024"/>
            <a:ext cx="2743797" cy="1704976"/>
          </a:xfrm>
          <a:prstGeom prst="rtTriangle">
            <a:avLst/>
          </a:prstGeom>
          <a:gradFill>
            <a:gsLst>
              <a:gs pos="0">
                <a:srgbClr val="2193B0"/>
              </a:gs>
              <a:gs pos="100000">
                <a:srgbClr val="6DD5ED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196059" y="19711"/>
            <a:ext cx="8175634" cy="8412214"/>
            <a:chOff x="5186534" y="19711"/>
            <a:chExt cx="8175634" cy="8412214"/>
          </a:xfrm>
          <a:blipFill dpi="0" rotWithShape="1">
            <a:blip r:embed="rId1"/>
            <a:srcRect/>
            <a:stretch>
              <a:fillRect l="-23000" r="-16000"/>
            </a:stretch>
          </a:blipFill>
        </p:grpSpPr>
        <p:sp>
          <p:nvSpPr>
            <p:cNvPr id="4" name="矩形 3"/>
            <p:cNvSpPr/>
            <p:nvPr/>
          </p:nvSpPr>
          <p:spPr>
            <a:xfrm rot="2700000">
              <a:off x="7748284" y="2414175"/>
              <a:ext cx="3456000" cy="345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任意多边形: 形状 14"/>
            <p:cNvSpPr/>
            <p:nvPr/>
          </p:nvSpPr>
          <p:spPr>
            <a:xfrm rot="2700000">
              <a:off x="5186534" y="4975925"/>
              <a:ext cx="3456000" cy="3456000"/>
            </a:xfrm>
            <a:custGeom>
              <a:avLst/>
              <a:gdLst>
                <a:gd name="connsiteX0" fmla="*/ 0 w 3456000"/>
                <a:gd name="connsiteY0" fmla="*/ 0 h 3456000"/>
                <a:gd name="connsiteX1" fmla="*/ 3456000 w 3456000"/>
                <a:gd name="connsiteY1" fmla="*/ 0 h 3456000"/>
                <a:gd name="connsiteX2" fmla="*/ 3456000 w 3456000"/>
                <a:gd name="connsiteY2" fmla="*/ 217895 h 3456000"/>
                <a:gd name="connsiteX3" fmla="*/ 217895 w 3456000"/>
                <a:gd name="connsiteY3" fmla="*/ 3456000 h 3456000"/>
                <a:gd name="connsiteX4" fmla="*/ 0 w 3456000"/>
                <a:gd name="connsiteY4" fmla="*/ 3456000 h 34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000" h="3456000">
                  <a:moveTo>
                    <a:pt x="0" y="0"/>
                  </a:moveTo>
                  <a:lnTo>
                    <a:pt x="3456000" y="0"/>
                  </a:lnTo>
                  <a:lnTo>
                    <a:pt x="3456000" y="217895"/>
                  </a:lnTo>
                  <a:lnTo>
                    <a:pt x="217895" y="3456000"/>
                  </a:lnTo>
                  <a:lnTo>
                    <a:pt x="0" y="3456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: 形状 12"/>
            <p:cNvSpPr/>
            <p:nvPr/>
          </p:nvSpPr>
          <p:spPr>
            <a:xfrm rot="2700000">
              <a:off x="10142747" y="256290"/>
              <a:ext cx="3456000" cy="2982842"/>
            </a:xfrm>
            <a:custGeom>
              <a:avLst/>
              <a:gdLst>
                <a:gd name="connsiteX0" fmla="*/ 0 w 3456000"/>
                <a:gd name="connsiteY0" fmla="*/ 747784 h 2982842"/>
                <a:gd name="connsiteX1" fmla="*/ 747783 w 3456000"/>
                <a:gd name="connsiteY1" fmla="*/ 0 h 2982842"/>
                <a:gd name="connsiteX2" fmla="*/ 3456000 w 3456000"/>
                <a:gd name="connsiteY2" fmla="*/ 2708217 h 2982842"/>
                <a:gd name="connsiteX3" fmla="*/ 3456000 w 3456000"/>
                <a:gd name="connsiteY3" fmla="*/ 2982842 h 2982842"/>
                <a:gd name="connsiteX4" fmla="*/ 0 w 3456000"/>
                <a:gd name="connsiteY4" fmla="*/ 2982842 h 298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000" h="2982842">
                  <a:moveTo>
                    <a:pt x="0" y="747784"/>
                  </a:moveTo>
                  <a:lnTo>
                    <a:pt x="747783" y="0"/>
                  </a:lnTo>
                  <a:lnTo>
                    <a:pt x="3456000" y="2708217"/>
                  </a:lnTo>
                  <a:lnTo>
                    <a:pt x="3456000" y="2982842"/>
                  </a:lnTo>
                  <a:lnTo>
                    <a:pt x="0" y="29828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任意多边形: 形状 19"/>
          <p:cNvSpPr/>
          <p:nvPr/>
        </p:nvSpPr>
        <p:spPr>
          <a:xfrm rot="2700000">
            <a:off x="7383440" y="-1468943"/>
            <a:ext cx="2937886" cy="2937886"/>
          </a:xfrm>
          <a:custGeom>
            <a:avLst/>
            <a:gdLst>
              <a:gd name="connsiteX0" fmla="*/ 0 w 2937886"/>
              <a:gd name="connsiteY0" fmla="*/ 2937886 h 2937886"/>
              <a:gd name="connsiteX1" fmla="*/ 2937886 w 2937886"/>
              <a:gd name="connsiteY1" fmla="*/ 0 h 2937886"/>
              <a:gd name="connsiteX2" fmla="*/ 2937886 w 2937886"/>
              <a:gd name="connsiteY2" fmla="*/ 2937886 h 29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7886" h="2937886">
                <a:moveTo>
                  <a:pt x="0" y="2937886"/>
                </a:moveTo>
                <a:lnTo>
                  <a:pt x="2937886" y="0"/>
                </a:lnTo>
                <a:lnTo>
                  <a:pt x="2937886" y="2937886"/>
                </a:lnTo>
                <a:close/>
              </a:path>
            </a:pathLst>
          </a:custGeom>
          <a:gradFill flip="none" rotWithShape="1">
            <a:gsLst>
              <a:gs pos="0">
                <a:srgbClr val="2193B0"/>
              </a:gs>
              <a:gs pos="100000">
                <a:srgbClr val="6DD5E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: 形状 25"/>
          <p:cNvSpPr/>
          <p:nvPr/>
        </p:nvSpPr>
        <p:spPr>
          <a:xfrm rot="2700000">
            <a:off x="10533161" y="4227438"/>
            <a:ext cx="1943450" cy="3886899"/>
          </a:xfrm>
          <a:custGeom>
            <a:avLst/>
            <a:gdLst>
              <a:gd name="connsiteX0" fmla="*/ 0 w 1943450"/>
              <a:gd name="connsiteY0" fmla="*/ 0 h 3886899"/>
              <a:gd name="connsiteX1" fmla="*/ 1943450 w 1943450"/>
              <a:gd name="connsiteY1" fmla="*/ 1943449 h 3886899"/>
              <a:gd name="connsiteX2" fmla="*/ 0 w 1943450"/>
              <a:gd name="connsiteY2" fmla="*/ 3886899 h 388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450" h="3886899">
                <a:moveTo>
                  <a:pt x="0" y="0"/>
                </a:moveTo>
                <a:lnTo>
                  <a:pt x="1943450" y="1943449"/>
                </a:lnTo>
                <a:lnTo>
                  <a:pt x="0" y="3886899"/>
                </a:lnTo>
                <a:close/>
              </a:path>
            </a:pathLst>
          </a:custGeom>
          <a:gradFill>
            <a:gsLst>
              <a:gs pos="0">
                <a:srgbClr val="2193B0"/>
              </a:gs>
              <a:gs pos="100000">
                <a:srgbClr val="6DD5ED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71195" y="1273175"/>
            <a:ext cx="2073275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3800">
                <a:gradFill>
                  <a:gsLst>
                    <a:gs pos="0">
                      <a:srgbClr val="2193B0"/>
                    </a:gs>
                    <a:gs pos="100000">
                      <a:srgbClr val="6DD5ED"/>
                    </a:gs>
                  </a:gsLst>
                  <a:lin ang="8100000" scaled="1"/>
                </a:gra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01</a:t>
            </a:r>
            <a:endParaRPr lang="en-US" altLang="zh-CN" sz="13800">
              <a:gradFill>
                <a:gsLst>
                  <a:gs pos="0">
                    <a:srgbClr val="2193B0"/>
                  </a:gs>
                  <a:gs pos="100000">
                    <a:srgbClr val="6DD5ED"/>
                  </a:gs>
                </a:gsLst>
                <a:lin ang="8100000" scaled="1"/>
              </a:gra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089910" y="1542415"/>
            <a:ext cx="0" cy="162877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448945" y="1102360"/>
            <a:ext cx="4875530" cy="54267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indent="355600" fontAlgn="auto">
              <a:lnSpc>
                <a:spcPct val="150000"/>
              </a:lnSpc>
              <a:spcAft>
                <a:spcPts val="600"/>
              </a:spcAft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2020年6月24日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育部为贯彻落实全国教育大会精神，落实《国家职业教育改革实施方案》《教育信息化“十三五”规划》和《教育信息化2.0行动计划》，发展“互联网+职业教育”，规范、引导职业院校在新形势下的信息化工作，特制定《职业院校数字校园规范》进行发布，对职业院校数字校园的技术系统的五个部分，包括数字资源、教育教学、管理服务、支撑条件、网络安全提出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要求。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355600" fontAlgn="auto">
              <a:lnSpc>
                <a:spcPct val="150000"/>
              </a:lnSpc>
              <a:spcAft>
                <a:spcPts val="600"/>
              </a:spcAft>
              <a:extLst>
                <a:ext uri="{35155182-B16C-46BC-9424-99874614C6A1}">
                  <wpsdc:indentchars xmlns:wpsdc="http://www.wps.cn/officeDocument/2017/drawingmlCustomData" val="200" checksum="3837665281"/>
                </a:ext>
              </a:extLst>
            </a:pP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2023年，教育部职成司发布《关于进一步推进职业院校数字校园建设试点的通知》（教职成司函[2023]12号），第一批职业院校</a:t>
            </a:r>
            <a:r>
              <a:rPr lang="zh-CN" altLang="en-US" sz="14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数字校园建设试点学校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312所。2023年6月继续组织开展第二批300-500所试点院校建设。各数字校园试点校收集各类数据，按照《全国职业教育智慧大脑院校中台中职数据标准及接口规范(试行)》的要求和数据标准，对学校数据进行汇总，抽取、转换、清洗、加载等，完成53张表单的对接工作。并在此基础上积极申报</a:t>
            </a:r>
            <a:r>
              <a:rPr lang="zh-CN" altLang="en-US" sz="14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全国职业教育信息化标杆学校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22094" y="451069"/>
            <a:ext cx="2571384" cy="501650"/>
            <a:chOff x="298694" y="693652"/>
            <a:chExt cx="1928538" cy="376237"/>
          </a:xfrm>
        </p:grpSpPr>
        <p:sp>
          <p:nvSpPr>
            <p:cNvPr id="31" name="矩形: 圆角 3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98694" y="693652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65">
                  <a:solidFill>
                    <a:schemeClr val="bg1"/>
                  </a:solidFill>
                  <a:latin typeface="Impact" panose="020B0806030902050204" pitchFamily="34" charset="0"/>
                </a:defRPr>
              </a:lvl1pPr>
            </a:lstStyle>
            <a:p>
              <a:r>
                <a:rPr lang="zh-CN" altLang="en-US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一、政策</a:t>
              </a:r>
              <a:r>
                <a:rPr lang="zh-CN" altLang="en-US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背景</a:t>
              </a:r>
              <a:endPara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28" name="矩形 27"/>
          <p:cNvSpPr/>
          <p:nvPr>
            <p:custDataLst>
              <p:tags r:id="rId1"/>
            </p:custDataLst>
          </p:nvPr>
        </p:nvSpPr>
        <p:spPr>
          <a:xfrm>
            <a:off x="8730615" y="3844290"/>
            <a:ext cx="2932430" cy="2588260"/>
          </a:xfrm>
          <a:prstGeom prst="rect">
            <a:avLst/>
          </a:prstGeom>
          <a:blipFill>
            <a:blip r:embed="rId2"/>
            <a:srcRect/>
            <a:stretch>
              <a:fillRect l="-11471" t="1373" r="-11845" b="-137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4276AA">
                    <a:shade val="50000"/>
                  </a:srgb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p>
            <a:pPr algn="ctr"/>
          </a:p>
        </p:txBody>
      </p:sp>
      <p:sp>
        <p:nvSpPr>
          <p:cNvPr id="30" name="矩形 29"/>
          <p:cNvSpPr/>
          <p:nvPr>
            <p:custDataLst>
              <p:tags r:id="rId3"/>
            </p:custDataLst>
          </p:nvPr>
        </p:nvSpPr>
        <p:spPr>
          <a:xfrm>
            <a:off x="5664835" y="3844290"/>
            <a:ext cx="2932430" cy="2588260"/>
          </a:xfrm>
          <a:prstGeom prst="rect">
            <a:avLst/>
          </a:prstGeom>
          <a:blipFill>
            <a:blip r:embed="rId4"/>
            <a:srcRect/>
            <a:stretch>
              <a:fillRect l="-10718" t="1373" r="-12598" b="-137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4276AA">
                    <a:shade val="50000"/>
                  </a:srgb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p>
            <a:pPr algn="ctr"/>
            <a:endParaRPr dirty="0"/>
          </a:p>
        </p:txBody>
      </p:sp>
      <p:sp>
        <p:nvSpPr>
          <p:cNvPr id="34" name="矩形 33"/>
          <p:cNvSpPr/>
          <p:nvPr>
            <p:custDataLst>
              <p:tags r:id="rId5"/>
            </p:custDataLst>
          </p:nvPr>
        </p:nvSpPr>
        <p:spPr>
          <a:xfrm>
            <a:off x="8731250" y="1101725"/>
            <a:ext cx="2932430" cy="2588260"/>
          </a:xfrm>
          <a:prstGeom prst="rect">
            <a:avLst/>
          </a:prstGeom>
          <a:blipFill>
            <a:blip r:embed="rId6"/>
            <a:srcRect/>
            <a:stretch>
              <a:fillRect l="-8458" t="1373" r="-14858" b="-137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4276AA">
                    <a:shade val="50000"/>
                  </a:srgb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p>
            <a:pPr algn="ctr"/>
          </a:p>
        </p:txBody>
      </p:sp>
      <p:sp>
        <p:nvSpPr>
          <p:cNvPr id="35" name="矩形 34"/>
          <p:cNvSpPr/>
          <p:nvPr>
            <p:custDataLst>
              <p:tags r:id="rId7"/>
            </p:custDataLst>
          </p:nvPr>
        </p:nvSpPr>
        <p:spPr>
          <a:xfrm>
            <a:off x="5664835" y="1101725"/>
            <a:ext cx="2932430" cy="2588260"/>
          </a:xfrm>
          <a:prstGeom prst="rect">
            <a:avLst/>
          </a:prstGeom>
          <a:blipFill>
            <a:blip r:embed="rId8"/>
            <a:srcRect/>
            <a:stretch>
              <a:fillRect l="-9211" t="1373" r="-14105" b="-137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4276AA">
                    <a:shade val="50000"/>
                  </a:srgb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rgbClr val="4276AA">
              <a:shade val="50000"/>
            </a:srgbClr>
          </a:lnRef>
          <a:fillRef idx="1">
            <a:srgbClr val="4276AA"/>
          </a:fillRef>
          <a:effectRef idx="0">
            <a:srgbClr val="4276AA"/>
          </a:effectRef>
          <a:fontRef idx="minor">
            <a:srgbClr val="FFFFFF"/>
          </a:fontRef>
        </p:style>
        <p:txBody>
          <a:bodyPr anchor="ctr"/>
          <a:p>
            <a:pPr algn="ctr"/>
            <a:endParaRPr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3"/>
          <p:cNvSpPr txBox="1"/>
          <p:nvPr userDrawn="1"/>
        </p:nvSpPr>
        <p:spPr>
          <a:xfrm>
            <a:off x="2632403" y="1591625"/>
            <a:ext cx="5583336" cy="157970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Tx/>
              <a:buSzTx/>
            </a:pPr>
            <a:r>
              <a:rPr lang="zh-CN" altLang="en-US" sz="7200" dirty="0">
                <a:gradFill>
                  <a:gsLst>
                    <a:gs pos="0">
                      <a:srgbClr val="00B0F0"/>
                    </a:gs>
                    <a:gs pos="100000">
                      <a:srgbClr val="0070C0"/>
                    </a:gs>
                  </a:gsLst>
                  <a:lin ang="10800000" scaled="0"/>
                </a:gra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系统</a:t>
            </a:r>
            <a:r>
              <a:rPr lang="zh-CN" altLang="en-US" sz="7200" dirty="0">
                <a:gradFill>
                  <a:gsLst>
                    <a:gs pos="0">
                      <a:srgbClr val="00B0F0"/>
                    </a:gs>
                    <a:gs pos="100000">
                      <a:srgbClr val="0070C0"/>
                    </a:gs>
                  </a:gsLst>
                  <a:lin ang="10800000" scaled="0"/>
                </a:gradFill>
                <a:latin typeface="黑体" panose="02010609060101010101" charset="-122"/>
                <a:ea typeface="黑体" panose="02010609060101010101" charset="-122"/>
                <a:cs typeface="+mn-ea"/>
                <a:sym typeface="+mn-lt"/>
              </a:rPr>
              <a:t>介绍</a:t>
            </a:r>
            <a:endParaRPr lang="zh-CN" altLang="en-US" sz="7200" dirty="0">
              <a:gradFill>
                <a:gsLst>
                  <a:gs pos="0">
                    <a:srgbClr val="00B0F0"/>
                  </a:gs>
                  <a:gs pos="100000">
                    <a:srgbClr val="0070C0"/>
                  </a:gs>
                </a:gsLst>
                <a:lin ang="10800000" scaled="0"/>
              </a:gra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  <a:p>
            <a:pPr algn="ctr">
              <a:spcBef>
                <a:spcPts val="0"/>
              </a:spcBef>
              <a:buClrTx/>
              <a:buSzTx/>
            </a:pPr>
            <a:r>
              <a:rPr lang="en-US" altLang="zh-CN" sz="2400" b="0" kern="2000" spc="16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Source Serif Pro Black" panose="02040903050405020204" charset="0"/>
                <a:ea typeface="方正悠黑体" panose="02010600010101010101" charset="-122"/>
                <a:cs typeface="Source Serif Pro Black" panose="02040903050405020204" charset="0"/>
                <a:sym typeface="+mn-lt"/>
              </a:rPr>
              <a:t>System      Profile</a:t>
            </a:r>
            <a:endParaRPr lang="en-US" altLang="zh-CN" sz="2400" b="0" kern="2000" spc="16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Source Serif Pro Black" panose="02040903050405020204" charset="0"/>
              <a:ea typeface="方正悠黑体" panose="02010600010101010101" charset="-122"/>
              <a:cs typeface="Source Serif Pro Black" panose="02040903050405020204" charset="0"/>
              <a:sym typeface="+mn-lt"/>
            </a:endParaRPr>
          </a:p>
        </p:txBody>
      </p:sp>
      <p:sp>
        <p:nvSpPr>
          <p:cNvPr id="35" name="直角三角形 34"/>
          <p:cNvSpPr/>
          <p:nvPr/>
        </p:nvSpPr>
        <p:spPr>
          <a:xfrm>
            <a:off x="0" y="5153024"/>
            <a:ext cx="2743797" cy="1704976"/>
          </a:xfrm>
          <a:prstGeom prst="rtTriangle">
            <a:avLst/>
          </a:prstGeom>
          <a:gradFill>
            <a:gsLst>
              <a:gs pos="0">
                <a:srgbClr val="2193B0"/>
              </a:gs>
              <a:gs pos="100000">
                <a:srgbClr val="6DD5ED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196059" y="19711"/>
            <a:ext cx="8175634" cy="8412214"/>
            <a:chOff x="5186534" y="19711"/>
            <a:chExt cx="8175634" cy="8412214"/>
          </a:xfrm>
          <a:blipFill dpi="0" rotWithShape="1">
            <a:blip r:embed="rId1"/>
            <a:srcRect/>
            <a:stretch>
              <a:fillRect l="-23000" r="-16000"/>
            </a:stretch>
          </a:blipFill>
        </p:grpSpPr>
        <p:sp>
          <p:nvSpPr>
            <p:cNvPr id="4" name="矩形 3"/>
            <p:cNvSpPr/>
            <p:nvPr/>
          </p:nvSpPr>
          <p:spPr>
            <a:xfrm rot="2700000">
              <a:off x="7748284" y="2414175"/>
              <a:ext cx="3456000" cy="345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任意多边形: 形状 14"/>
            <p:cNvSpPr/>
            <p:nvPr/>
          </p:nvSpPr>
          <p:spPr>
            <a:xfrm rot="2700000">
              <a:off x="5186534" y="4975925"/>
              <a:ext cx="3456000" cy="3456000"/>
            </a:xfrm>
            <a:custGeom>
              <a:avLst/>
              <a:gdLst>
                <a:gd name="connsiteX0" fmla="*/ 0 w 3456000"/>
                <a:gd name="connsiteY0" fmla="*/ 0 h 3456000"/>
                <a:gd name="connsiteX1" fmla="*/ 3456000 w 3456000"/>
                <a:gd name="connsiteY1" fmla="*/ 0 h 3456000"/>
                <a:gd name="connsiteX2" fmla="*/ 3456000 w 3456000"/>
                <a:gd name="connsiteY2" fmla="*/ 217895 h 3456000"/>
                <a:gd name="connsiteX3" fmla="*/ 217895 w 3456000"/>
                <a:gd name="connsiteY3" fmla="*/ 3456000 h 3456000"/>
                <a:gd name="connsiteX4" fmla="*/ 0 w 3456000"/>
                <a:gd name="connsiteY4" fmla="*/ 3456000 h 34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000" h="3456000">
                  <a:moveTo>
                    <a:pt x="0" y="0"/>
                  </a:moveTo>
                  <a:lnTo>
                    <a:pt x="3456000" y="0"/>
                  </a:lnTo>
                  <a:lnTo>
                    <a:pt x="3456000" y="217895"/>
                  </a:lnTo>
                  <a:lnTo>
                    <a:pt x="217895" y="3456000"/>
                  </a:lnTo>
                  <a:lnTo>
                    <a:pt x="0" y="3456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: 形状 12"/>
            <p:cNvSpPr/>
            <p:nvPr/>
          </p:nvSpPr>
          <p:spPr>
            <a:xfrm rot="2700000">
              <a:off x="10142747" y="256290"/>
              <a:ext cx="3456000" cy="2982842"/>
            </a:xfrm>
            <a:custGeom>
              <a:avLst/>
              <a:gdLst>
                <a:gd name="connsiteX0" fmla="*/ 0 w 3456000"/>
                <a:gd name="connsiteY0" fmla="*/ 747784 h 2982842"/>
                <a:gd name="connsiteX1" fmla="*/ 747783 w 3456000"/>
                <a:gd name="connsiteY1" fmla="*/ 0 h 2982842"/>
                <a:gd name="connsiteX2" fmla="*/ 3456000 w 3456000"/>
                <a:gd name="connsiteY2" fmla="*/ 2708217 h 2982842"/>
                <a:gd name="connsiteX3" fmla="*/ 3456000 w 3456000"/>
                <a:gd name="connsiteY3" fmla="*/ 2982842 h 2982842"/>
                <a:gd name="connsiteX4" fmla="*/ 0 w 3456000"/>
                <a:gd name="connsiteY4" fmla="*/ 2982842 h 298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000" h="2982842">
                  <a:moveTo>
                    <a:pt x="0" y="747784"/>
                  </a:moveTo>
                  <a:lnTo>
                    <a:pt x="747783" y="0"/>
                  </a:lnTo>
                  <a:lnTo>
                    <a:pt x="3456000" y="2708217"/>
                  </a:lnTo>
                  <a:lnTo>
                    <a:pt x="3456000" y="2982842"/>
                  </a:lnTo>
                  <a:lnTo>
                    <a:pt x="0" y="29828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0" name="任意多边形: 形状 19"/>
          <p:cNvSpPr/>
          <p:nvPr/>
        </p:nvSpPr>
        <p:spPr>
          <a:xfrm rot="2700000">
            <a:off x="7383440" y="-1468943"/>
            <a:ext cx="2937886" cy="2937886"/>
          </a:xfrm>
          <a:custGeom>
            <a:avLst/>
            <a:gdLst>
              <a:gd name="connsiteX0" fmla="*/ 0 w 2937886"/>
              <a:gd name="connsiteY0" fmla="*/ 2937886 h 2937886"/>
              <a:gd name="connsiteX1" fmla="*/ 2937886 w 2937886"/>
              <a:gd name="connsiteY1" fmla="*/ 0 h 2937886"/>
              <a:gd name="connsiteX2" fmla="*/ 2937886 w 2937886"/>
              <a:gd name="connsiteY2" fmla="*/ 2937886 h 29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7886" h="2937886">
                <a:moveTo>
                  <a:pt x="0" y="2937886"/>
                </a:moveTo>
                <a:lnTo>
                  <a:pt x="2937886" y="0"/>
                </a:lnTo>
                <a:lnTo>
                  <a:pt x="2937886" y="2937886"/>
                </a:lnTo>
                <a:close/>
              </a:path>
            </a:pathLst>
          </a:custGeom>
          <a:gradFill flip="none" rotWithShape="1">
            <a:gsLst>
              <a:gs pos="0">
                <a:srgbClr val="2193B0"/>
              </a:gs>
              <a:gs pos="100000">
                <a:srgbClr val="6DD5ED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: 形状 25"/>
          <p:cNvSpPr/>
          <p:nvPr/>
        </p:nvSpPr>
        <p:spPr>
          <a:xfrm rot="2700000">
            <a:off x="10533161" y="4227438"/>
            <a:ext cx="1943450" cy="3886899"/>
          </a:xfrm>
          <a:custGeom>
            <a:avLst/>
            <a:gdLst>
              <a:gd name="connsiteX0" fmla="*/ 0 w 1943450"/>
              <a:gd name="connsiteY0" fmla="*/ 0 h 3886899"/>
              <a:gd name="connsiteX1" fmla="*/ 1943450 w 1943450"/>
              <a:gd name="connsiteY1" fmla="*/ 1943449 h 3886899"/>
              <a:gd name="connsiteX2" fmla="*/ 0 w 1943450"/>
              <a:gd name="connsiteY2" fmla="*/ 3886899 h 388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3450" h="3886899">
                <a:moveTo>
                  <a:pt x="0" y="0"/>
                </a:moveTo>
                <a:lnTo>
                  <a:pt x="1943450" y="1943449"/>
                </a:lnTo>
                <a:lnTo>
                  <a:pt x="0" y="3886899"/>
                </a:lnTo>
                <a:close/>
              </a:path>
            </a:pathLst>
          </a:custGeom>
          <a:gradFill>
            <a:gsLst>
              <a:gs pos="0">
                <a:srgbClr val="2193B0"/>
              </a:gs>
              <a:gs pos="100000">
                <a:srgbClr val="6DD5ED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71195" y="1273175"/>
            <a:ext cx="2073275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3800">
                <a:gradFill>
                  <a:gsLst>
                    <a:gs pos="0">
                      <a:srgbClr val="2193B0"/>
                    </a:gs>
                    <a:gs pos="100000">
                      <a:srgbClr val="6DD5ED"/>
                    </a:gs>
                  </a:gsLst>
                  <a:lin ang="8100000" scaled="1"/>
                </a:gradFill>
                <a:latin typeface="Impact" panose="020B0806030902050204" pitchFamily="34" charset="0"/>
                <a:ea typeface="微软雅黑 Light" panose="020B0502040204020203" pitchFamily="34" charset="-122"/>
                <a:sym typeface="+mn-ea"/>
              </a:rPr>
              <a:t>02</a:t>
            </a:r>
            <a:endParaRPr lang="en-US" altLang="zh-CN" sz="13800">
              <a:gradFill>
                <a:gsLst>
                  <a:gs pos="0">
                    <a:srgbClr val="2193B0"/>
                  </a:gs>
                  <a:gs pos="100000">
                    <a:srgbClr val="6DD5ED"/>
                  </a:gs>
                </a:gsLst>
                <a:lin ang="8100000" scaled="1"/>
              </a:gradFill>
              <a:latin typeface="Impact" panose="020B0806030902050204" pitchFamily="34" charset="0"/>
              <a:ea typeface="微软雅黑 Light" panose="020B0502040204020203" pitchFamily="34" charset="-122"/>
              <a:sym typeface="+mn-ea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089910" y="1542415"/>
            <a:ext cx="0" cy="162877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>
            <p:custDataLst>
              <p:tags r:id="rId1"/>
            </p:custDataLst>
          </p:nvPr>
        </p:nvSpPr>
        <p:spPr>
          <a:xfrm>
            <a:off x="0" y="1031240"/>
            <a:ext cx="12192000" cy="2017395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0" name="矩形 109"/>
          <p:cNvSpPr/>
          <p:nvPr>
            <p:custDataLst>
              <p:tags r:id="rId2"/>
            </p:custDataLst>
          </p:nvPr>
        </p:nvSpPr>
        <p:spPr>
          <a:xfrm>
            <a:off x="325755" y="1474470"/>
            <a:ext cx="11528425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全国职业教育智慧大脑院校中台中职数据标准及接口规范（以下简称规范），旨在贯彻落实《中国教育现代化 2035》，重点服务职业教育数字化转型和职业院校数字校园建设，保障职业教育战线教育教学、教育管理等基础业务数据汇聚和共享交换，保障数据一致性和准确性。上报平台根据教育部要求，为学校各部门数据上报提供统一平台，实现数据上报责任分解、规范化审核，确保教育部数据常态化上报工作有效开展。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教育部数据上报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" y="3225165"/>
            <a:ext cx="5379085" cy="2552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3429"/>
          <a:stretch>
            <a:fillRect/>
          </a:stretch>
        </p:blipFill>
        <p:spPr>
          <a:xfrm>
            <a:off x="3648710" y="4255135"/>
            <a:ext cx="4881880" cy="2515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3431"/>
          <a:stretch>
            <a:fillRect/>
          </a:stretch>
        </p:blipFill>
        <p:spPr>
          <a:xfrm>
            <a:off x="6831965" y="3225165"/>
            <a:ext cx="5022215" cy="25882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>
            <p:custDataLst>
              <p:tags r:id="rId1"/>
            </p:custDataLst>
          </p:nvPr>
        </p:nvSpPr>
        <p:spPr>
          <a:xfrm>
            <a:off x="0" y="1031240"/>
            <a:ext cx="12192000" cy="1348740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系统首页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480185"/>
            <a:ext cx="11513820" cy="1075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在系统首页可以查看上报的相关数据统计信息、最近上报子类表、子类表的上报状态和近两周上报趋势图，并在快捷通道模块可直接点击相应功能进入功能区进行操作；还可以查看上报数据流动检测大屏。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26"/>
          <p:cNvPicPr>
            <a:picLocks noChangeAspect="1"/>
          </p:cNvPicPr>
          <p:nvPr/>
        </p:nvPicPr>
        <p:blipFill>
          <a:blip r:embed="rId2"/>
          <a:srcRect l="10680"/>
          <a:stretch>
            <a:fillRect/>
          </a:stretch>
        </p:blipFill>
        <p:spPr>
          <a:xfrm>
            <a:off x="339725" y="2477770"/>
            <a:ext cx="6029325" cy="320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740" y="3449320"/>
            <a:ext cx="6694805" cy="34086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>
            <p:custDataLst>
              <p:tags r:id="rId1"/>
            </p:custDataLst>
          </p:nvPr>
        </p:nvSpPr>
        <p:spPr>
          <a:xfrm>
            <a:off x="0" y="1031240"/>
            <a:ext cx="12192000" cy="1350010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数据标准管理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480185"/>
            <a:ext cx="11513820" cy="807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用于维护教育部数据上报标准内的代码，并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查询学校概况数据子集、教学管理数据子集、教职工管理数据子集、学生管理数据子集等相关上报数据子集的各数据</a:t>
            </a:r>
            <a:r>
              <a:rPr lang="zh-CN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子表结构。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352"/>
          <a:stretch>
            <a:fillRect/>
          </a:stretch>
        </p:blipFill>
        <p:spPr>
          <a:xfrm>
            <a:off x="339725" y="2517140"/>
            <a:ext cx="4194146" cy="216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259"/>
          <a:stretch>
            <a:fillRect/>
          </a:stretch>
        </p:blipFill>
        <p:spPr>
          <a:xfrm>
            <a:off x="2693670" y="2520950"/>
            <a:ext cx="4198172" cy="216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3365"/>
          <a:stretch>
            <a:fillRect/>
          </a:stretch>
        </p:blipFill>
        <p:spPr>
          <a:xfrm>
            <a:off x="518795" y="4677410"/>
            <a:ext cx="4193762" cy="216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3401"/>
          <a:stretch>
            <a:fillRect/>
          </a:stretch>
        </p:blipFill>
        <p:spPr>
          <a:xfrm>
            <a:off x="4001135" y="4697730"/>
            <a:ext cx="4191527" cy="21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3457"/>
          <a:stretch>
            <a:fillRect/>
          </a:stretch>
        </p:blipFill>
        <p:spPr>
          <a:xfrm>
            <a:off x="4890770" y="2511425"/>
            <a:ext cx="4189488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l="3446"/>
          <a:stretch>
            <a:fillRect/>
          </a:stretch>
        </p:blipFill>
        <p:spPr>
          <a:xfrm>
            <a:off x="7662545" y="2511425"/>
            <a:ext cx="4191144" cy="216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rcRect l="3498"/>
          <a:stretch>
            <a:fillRect/>
          </a:stretch>
        </p:blipFill>
        <p:spPr>
          <a:xfrm>
            <a:off x="7387590" y="4697730"/>
            <a:ext cx="4187965" cy="216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>
            <p:custDataLst>
              <p:tags r:id="rId1"/>
            </p:custDataLst>
          </p:nvPr>
        </p:nvSpPr>
        <p:spPr>
          <a:xfrm>
            <a:off x="0" y="1031240"/>
            <a:ext cx="12192000" cy="2101850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源数据获取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480185"/>
            <a:ext cx="11513820" cy="1652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包含数据源管理、数据同步配置和数据同步任务管理，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实现第三方数据表向系统内业务表迁移，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可对其进行新增、编辑和删除操作。数据源管理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支持数据库链接连通性测试、查看数据源内表和视图的数据，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数据库类型支持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MS-SQLSERVER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Oracle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MySQL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；数据同步配置时支持基础配置、拆分字段、列传多行、值映射、字符串操作、字符串剪切和字段选择等步骤，可在设置完成后预览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数据；数据同步任务可维护执行计划和数据日志查询，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支持按秒、分钟、小时、日、月、周和年设置执行频率。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573"/>
          <a:stretch>
            <a:fillRect/>
          </a:stretch>
        </p:blipFill>
        <p:spPr>
          <a:xfrm>
            <a:off x="337185" y="3230880"/>
            <a:ext cx="3759835" cy="1940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3444"/>
          <a:stretch>
            <a:fillRect/>
          </a:stretch>
        </p:blipFill>
        <p:spPr>
          <a:xfrm>
            <a:off x="4213860" y="3230880"/>
            <a:ext cx="3764521" cy="1940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3678"/>
          <a:stretch>
            <a:fillRect/>
          </a:stretch>
        </p:blipFill>
        <p:spPr>
          <a:xfrm>
            <a:off x="4213860" y="4819015"/>
            <a:ext cx="3755387" cy="1940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3612"/>
          <a:stretch>
            <a:fillRect/>
          </a:stretch>
        </p:blipFill>
        <p:spPr>
          <a:xfrm>
            <a:off x="8094980" y="3230880"/>
            <a:ext cx="3758440" cy="1940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3561"/>
          <a:stretch>
            <a:fillRect/>
          </a:stretch>
        </p:blipFill>
        <p:spPr>
          <a:xfrm>
            <a:off x="336550" y="4819015"/>
            <a:ext cx="3760190" cy="1940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l="3534"/>
          <a:stretch>
            <a:fillRect/>
          </a:stretch>
        </p:blipFill>
        <p:spPr>
          <a:xfrm>
            <a:off x="8086090" y="4819015"/>
            <a:ext cx="3760867" cy="1940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/>
          <p:nvPr>
            <p:custDataLst>
              <p:tags r:id="rId1"/>
            </p:custDataLst>
          </p:nvPr>
        </p:nvSpPr>
        <p:spPr>
          <a:xfrm>
            <a:off x="0" y="1031240"/>
            <a:ext cx="12192000" cy="1287780"/>
          </a:xfrm>
          <a:prstGeom prst="rect">
            <a:avLst/>
          </a:prstGeom>
          <a:solidFill>
            <a:srgbClr val="09C0FF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693477" y="698948"/>
            <a:ext cx="733896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52161" y="432018"/>
            <a:ext cx="2572105" cy="506958"/>
            <a:chOff x="321244" y="679364"/>
            <a:chExt cx="1929079" cy="380218"/>
          </a:xfrm>
        </p:grpSpPr>
        <p:sp>
          <p:nvSpPr>
            <p:cNvPr id="41" name="矩形: 圆角 40"/>
            <p:cNvSpPr/>
            <p:nvPr/>
          </p:nvSpPr>
          <p:spPr>
            <a:xfrm>
              <a:off x="321244" y="699542"/>
              <a:ext cx="1905988" cy="360040"/>
            </a:xfrm>
            <a:prstGeom prst="roundRect">
              <a:avLst>
                <a:gd name="adj" fmla="val 49925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4414" y="679364"/>
              <a:ext cx="1915909" cy="3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系统</a:t>
              </a:r>
              <a:r>
                <a:rPr lang="zh-CN" altLang="en-US" sz="2665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分述</a:t>
              </a:r>
              <a:endParaRPr lang="zh-CN" altLang="en-US" sz="2665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" name="文本框 110"/>
          <p:cNvSpPr txBox="1"/>
          <p:nvPr/>
        </p:nvSpPr>
        <p:spPr>
          <a:xfrm>
            <a:off x="4399598" y="1111885"/>
            <a:ext cx="33928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ctr"/>
            <a:r>
              <a:rPr 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数据直接录入</a:t>
            </a:r>
            <a:endParaRPr 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725" y="1480185"/>
            <a:ext cx="11513820" cy="83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支持学校概况数据子集、教学管理数据子集、教职工管理数据子集、学生管理数据子集、党建德育数据子集和服务管理数据子集内各数据子表的数据查询、导入、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新增、编辑、删除和分页展示。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601"/>
          <a:stretch>
            <a:fillRect/>
          </a:stretch>
        </p:blipFill>
        <p:spPr>
          <a:xfrm>
            <a:off x="339725" y="2416810"/>
            <a:ext cx="4183497" cy="21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3449"/>
          <a:stretch>
            <a:fillRect/>
          </a:stretch>
        </p:blipFill>
        <p:spPr>
          <a:xfrm>
            <a:off x="3798570" y="2416810"/>
            <a:ext cx="4190210" cy="216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3718"/>
          <a:stretch>
            <a:fillRect/>
          </a:stretch>
        </p:blipFill>
        <p:spPr>
          <a:xfrm>
            <a:off x="6077585" y="4577080"/>
            <a:ext cx="4178427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3481"/>
          <a:stretch>
            <a:fillRect/>
          </a:stretch>
        </p:blipFill>
        <p:spPr>
          <a:xfrm>
            <a:off x="1889125" y="4577080"/>
            <a:ext cx="4188597" cy="216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l="3564"/>
          <a:stretch>
            <a:fillRect/>
          </a:stretch>
        </p:blipFill>
        <p:spPr>
          <a:xfrm>
            <a:off x="7428865" y="2416810"/>
            <a:ext cx="4185695" cy="216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tags/tag1.xml><?xml version="1.0" encoding="utf-8"?>
<p:tagLst xmlns:p="http://schemas.openxmlformats.org/presentationml/2006/main">
  <p:tag name="KSO_WM_TEMPLATE_CATEGORY" val="diagram"/>
  <p:tag name="KSO_WM_TEMPLATE_INDEX" val="20186029"/>
  <p:tag name="KSO_WM_TAG_VERSION" val="1.0"/>
  <p:tag name="KSO_WM_UNIT_TYPE" val="l_h_d"/>
  <p:tag name="KSO_WM_UNIT_INDEX" val="1_1_1"/>
  <p:tag name="KSO_WM_UNIT_ID" val="diagram20186029_3*l_h_d*1_1_1"/>
  <p:tag name="KSO_WM_UNIT_LAYERLEVEL" val="1_1_1"/>
  <p:tag name="KSO_WM_UNIT_VALUE" val="390*489"/>
  <p:tag name="KSO_WM_UNIT_HIGHLIGHT" val="0"/>
  <p:tag name="KSO_WM_UNIT_COMPATIBLE" val="0"/>
  <p:tag name="KSO_WM_UNIT_CLEAR" val="0"/>
  <p:tag name="KSO_WM_BEAUTIFY_FLAG" val=""/>
  <p:tag name="KSO_WM_DIAGRAM_GROUP_CODE" val="l1-1"/>
  <p:tag name="KSO_WM_UNIT_TEXT_FILL_FORE_SCHEMECOLOR_INDEX" val="2"/>
  <p:tag name="KSO_WM_UNIT_TEXT_FILL_TYPE" val="1"/>
  <p:tag name="KSO_WM_UNIT_PLACING_PICTURE_USER_VIEWPORT" val="{&quot;height&quot;:2973,&quot;width&quot;:336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PLACING_PICTURE_USER_VIEWPORT" val="{&quot;height&quot;:10800,&quot;width&quot;:17904}"/>
</p:tagLst>
</file>

<file path=ppt/tags/tag16.xml><?xml version="1.0" encoding="utf-8"?>
<p:tagLst xmlns:p="http://schemas.openxmlformats.org/presentationml/2006/main">
  <p:tag name="ISPRING_PRESENTATION_TITLE" val="5954781ce6614"/>
  <p:tag name="KSO_WPP_MARK_KEY" val="fd20052c-26d2-455e-b261-44b9feb7d637"/>
  <p:tag name="COMMONDATA" val="eyJoZGlkIjoiODViY2JkMjU3NGYzZTEwMzZmMGFkZWViYmNkYWU3NDIifQ=="/>
  <p:tag name="commondata" val="eyJoZGlkIjoiNTk5YjhkMzg0YmNkOGVkOWY5ZTViMDMzYzlmOGZmMzAifQ=="/>
</p:tagLst>
</file>

<file path=ppt/tags/tag2.xml><?xml version="1.0" encoding="utf-8"?>
<p:tagLst xmlns:p="http://schemas.openxmlformats.org/presentationml/2006/main">
  <p:tag name="KSO_WM_TEMPLATE_CATEGORY" val="diagram"/>
  <p:tag name="KSO_WM_TEMPLATE_INDEX" val="20186029"/>
  <p:tag name="KSO_WM_TAG_VERSION" val="1.0"/>
  <p:tag name="KSO_WM_UNIT_TYPE" val="l_h_d"/>
  <p:tag name="KSO_WM_UNIT_INDEX" val="1_2_1"/>
  <p:tag name="KSO_WM_UNIT_ID" val="diagram20186029_3*l_h_d*1_2_1"/>
  <p:tag name="KSO_WM_UNIT_LAYERLEVEL" val="1_1_1"/>
  <p:tag name="KSO_WM_UNIT_VALUE" val="390*489"/>
  <p:tag name="KSO_WM_UNIT_HIGHLIGHT" val="0"/>
  <p:tag name="KSO_WM_UNIT_COMPATIBLE" val="0"/>
  <p:tag name="KSO_WM_UNIT_CLEAR" val="0"/>
  <p:tag name="KSO_WM_BEAUTIFY_FLAG" val=""/>
  <p:tag name="KSO_WM_DIAGRAM_GROUP_CODE" val="l1-1"/>
  <p:tag name="KSO_WM_UNIT_TEXT_FILL_FORE_SCHEMECOLOR_INDEX" val="2"/>
  <p:tag name="KSO_WM_UNIT_TEXT_FILL_TYPE" val="1"/>
</p:tagLst>
</file>

<file path=ppt/tags/tag3.xml><?xml version="1.0" encoding="utf-8"?>
<p:tagLst xmlns:p="http://schemas.openxmlformats.org/presentationml/2006/main">
  <p:tag name="KSO_WM_TEMPLATE_CATEGORY" val="diagram"/>
  <p:tag name="KSO_WM_TEMPLATE_INDEX" val="20186029"/>
  <p:tag name="KSO_WM_TAG_VERSION" val="1.0"/>
  <p:tag name="KSO_WM_UNIT_TYPE" val="l_h_d"/>
  <p:tag name="KSO_WM_UNIT_INDEX" val="1_5_1"/>
  <p:tag name="KSO_WM_UNIT_ID" val="diagram20186029_3*l_h_d*1_5_1"/>
  <p:tag name="KSO_WM_UNIT_LAYERLEVEL" val="1_1_1"/>
  <p:tag name="KSO_WM_UNIT_VALUE" val="390*489"/>
  <p:tag name="KSO_WM_UNIT_HIGHLIGHT" val="0"/>
  <p:tag name="KSO_WM_UNIT_COMPATIBLE" val="0"/>
  <p:tag name="KSO_WM_UNIT_CLEAR" val="0"/>
  <p:tag name="KSO_WM_BEAUTIFY_FLAG" val=""/>
  <p:tag name="KSO_WM_DIAGRAM_GROUP_CODE" val="l1-1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TEMPLATE_CATEGORY" val="diagram"/>
  <p:tag name="KSO_WM_TEMPLATE_INDEX" val="20186029"/>
  <p:tag name="KSO_WM_TAG_VERSION" val="1.0"/>
  <p:tag name="KSO_WM_UNIT_TYPE" val="l_h_d"/>
  <p:tag name="KSO_WM_UNIT_INDEX" val="1_4_1"/>
  <p:tag name="KSO_WM_UNIT_ID" val="diagram20186029_3*l_h_d*1_4_1"/>
  <p:tag name="KSO_WM_UNIT_LAYERLEVEL" val="1_1_1"/>
  <p:tag name="KSO_WM_UNIT_VALUE" val="390*489"/>
  <p:tag name="KSO_WM_UNIT_HIGHLIGHT" val="0"/>
  <p:tag name="KSO_WM_UNIT_COMPATIBLE" val="0"/>
  <p:tag name="KSO_WM_UNIT_CLEAR" val="0"/>
  <p:tag name="KSO_WM_BEAUTIFY_FLAG" val=""/>
  <p:tag name="KSO_WM_DIAGRAM_GROUP_CODE" val="l1-1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97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FA2"/>
      </a:hlink>
      <a:folHlink>
        <a:srgbClr val="FF495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2576</Words>
  <Application>WPS 演示</Application>
  <PresentationFormat>自定义</PresentationFormat>
  <Paragraphs>106</Paragraphs>
  <Slides>19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宋体</vt:lpstr>
      <vt:lpstr>Wingdings</vt:lpstr>
      <vt:lpstr>华文新魏</vt:lpstr>
      <vt:lpstr>思源黑体 CN Normal</vt:lpstr>
      <vt:lpstr>Impact</vt:lpstr>
      <vt:lpstr>黑体</vt:lpstr>
      <vt:lpstr>楷体</vt:lpstr>
      <vt:lpstr>字魂57号-创细黑-Regular</vt:lpstr>
      <vt:lpstr>Bahnschrift Light Condensed</vt:lpstr>
      <vt:lpstr>方正悠黑体</vt:lpstr>
      <vt:lpstr>Source Serif Pro Black</vt:lpstr>
      <vt:lpstr>微软雅黑 Light</vt:lpstr>
      <vt:lpstr>微软雅黑</vt:lpstr>
      <vt:lpstr>Calibri</vt:lpstr>
      <vt:lpstr>Showcard Gothic</vt:lpstr>
      <vt:lpstr>Arial Unicode MS</vt:lpstr>
      <vt:lpstr>等线</vt:lpstr>
      <vt:lpstr>等线 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熊猫办公</dc:creator>
  <cp:lastModifiedBy>.</cp:lastModifiedBy>
  <cp:revision>525</cp:revision>
  <dcterms:created xsi:type="dcterms:W3CDTF">2017-06-29T02:33:00Z</dcterms:created>
  <dcterms:modified xsi:type="dcterms:W3CDTF">2025-09-04T06:00:17Z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6C9C370149694D2EBB32D01715E3AA7D</vt:lpwstr>
  </property>
</Properties>
</file>